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00_jpg_srz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31"/>
  </p:notesMasterIdLst>
  <p:sldIdLst>
    <p:sldId id="256" r:id="rId2"/>
    <p:sldId id="305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4" r:id="rId13"/>
    <p:sldId id="275" r:id="rId14"/>
    <p:sldId id="276" r:id="rId15"/>
    <p:sldId id="280" r:id="rId16"/>
    <p:sldId id="281" r:id="rId17"/>
    <p:sldId id="284" r:id="rId18"/>
    <p:sldId id="286" r:id="rId19"/>
    <p:sldId id="288" r:id="rId20"/>
    <p:sldId id="289" r:id="rId21"/>
    <p:sldId id="294" r:id="rId22"/>
    <p:sldId id="295" r:id="rId23"/>
    <p:sldId id="298" r:id="rId24"/>
    <p:sldId id="306" r:id="rId25"/>
    <p:sldId id="307" r:id="rId26"/>
    <p:sldId id="308" r:id="rId27"/>
    <p:sldId id="309" r:id="rId28"/>
    <p:sldId id="310" r:id="rId29"/>
    <p:sldId id="304" r:id="rId30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ADE"/>
          </a:solidFill>
        </a:fill>
      </a:tcStyle>
    </a:wholeTbl>
    <a:band2H>
      <a:tcTxStyle/>
      <a:tcStyle>
        <a:tcBdr/>
        <a:fill>
          <a:solidFill>
            <a:srgbClr val="ECED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8D9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8D9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8D9B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4D3"/>
          </a:solidFill>
        </a:fill>
      </a:tcStyle>
    </a:wholeTbl>
    <a:band2H>
      <a:tcTxStyle/>
      <a:tcStyle>
        <a:tcBdr/>
        <a:fill>
          <a:solidFill>
            <a:srgbClr val="ECEB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716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716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716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3D6"/>
          </a:solidFill>
        </a:fill>
      </a:tcStyle>
    </a:wholeTbl>
    <a:band2H>
      <a:tcTxStyle/>
      <a:tcStyle>
        <a:tcBdr/>
        <a:fill>
          <a:solidFill>
            <a:srgbClr val="EBEA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6C7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6C7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6C7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D9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D9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65B30-6F3F-409E-9859-6D76111979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9BD5FAB5-5A84-460C-B8A3-6BCB78009836}">
      <dgm:prSet phldrT="[Text]"/>
      <dgm:spPr/>
      <dgm:t>
        <a:bodyPr/>
        <a:lstStyle/>
        <a:p>
          <a:r>
            <a:rPr lang="en-PH" dirty="0" smtClean="0"/>
            <a:t>Is the topic suitable for qualitative research?</a:t>
          </a:r>
          <a:endParaRPr lang="en-PH" dirty="0"/>
        </a:p>
      </dgm:t>
    </dgm:pt>
    <dgm:pt modelId="{4063A9BF-DFA3-4D94-9C41-390D88B6B65F}" type="parTrans" cxnId="{949562B4-E679-4EE6-9985-6E741D2877F3}">
      <dgm:prSet/>
      <dgm:spPr/>
      <dgm:t>
        <a:bodyPr/>
        <a:lstStyle/>
        <a:p>
          <a:endParaRPr lang="en-PH"/>
        </a:p>
      </dgm:t>
    </dgm:pt>
    <dgm:pt modelId="{BBCEB5B9-9721-4F98-B4B4-53E82A20EC42}" type="sibTrans" cxnId="{949562B4-E679-4EE6-9985-6E741D2877F3}">
      <dgm:prSet/>
      <dgm:spPr/>
      <dgm:t>
        <a:bodyPr/>
        <a:lstStyle/>
        <a:p>
          <a:endParaRPr lang="en-PH"/>
        </a:p>
      </dgm:t>
    </dgm:pt>
    <dgm:pt modelId="{13E26BC8-A7C0-4D11-9C14-921F4AFC806A}">
      <dgm:prSet phldrT="[Text]"/>
      <dgm:spPr/>
      <dgm:t>
        <a:bodyPr/>
        <a:lstStyle/>
        <a:p>
          <a:r>
            <a:rPr lang="en-PH" dirty="0" smtClean="0"/>
            <a:t>Do you adhere to the ontological and epistemological assumptions of qualitative inquiry?</a:t>
          </a:r>
          <a:endParaRPr lang="en-PH" dirty="0"/>
        </a:p>
      </dgm:t>
    </dgm:pt>
    <dgm:pt modelId="{F3095225-1D94-4AB7-8B3C-BD08BA64341E}" type="parTrans" cxnId="{8B069190-8529-41D7-BAC0-819D65F79763}">
      <dgm:prSet/>
      <dgm:spPr/>
      <dgm:t>
        <a:bodyPr/>
        <a:lstStyle/>
        <a:p>
          <a:endParaRPr lang="en-PH"/>
        </a:p>
      </dgm:t>
    </dgm:pt>
    <dgm:pt modelId="{9A23B684-4ABC-4CB3-BC8E-508E1E2E44B6}" type="sibTrans" cxnId="{8B069190-8529-41D7-BAC0-819D65F79763}">
      <dgm:prSet/>
      <dgm:spPr/>
      <dgm:t>
        <a:bodyPr/>
        <a:lstStyle/>
        <a:p>
          <a:endParaRPr lang="en-PH"/>
        </a:p>
      </dgm:t>
    </dgm:pt>
    <dgm:pt modelId="{322A05B4-121B-4D7C-AAA3-D024CF01E923}">
      <dgm:prSet phldrT="[Text]"/>
      <dgm:spPr/>
      <dgm:t>
        <a:bodyPr/>
        <a:lstStyle/>
        <a:p>
          <a:r>
            <a:rPr lang="en-PH" dirty="0" smtClean="0"/>
            <a:t>What is the study all about? What are your goals?</a:t>
          </a:r>
          <a:endParaRPr lang="en-PH" dirty="0"/>
        </a:p>
      </dgm:t>
    </dgm:pt>
    <dgm:pt modelId="{996E489A-E1A6-4652-8C6E-CD0A4F16340C}" type="parTrans" cxnId="{7E013673-1A81-4836-8729-8D8A672CC501}">
      <dgm:prSet/>
      <dgm:spPr/>
      <dgm:t>
        <a:bodyPr/>
        <a:lstStyle/>
        <a:p>
          <a:endParaRPr lang="en-PH"/>
        </a:p>
      </dgm:t>
    </dgm:pt>
    <dgm:pt modelId="{FF71EFA6-51B0-4C18-B820-E21B7D75F514}" type="sibTrans" cxnId="{7E013673-1A81-4836-8729-8D8A672CC501}">
      <dgm:prSet/>
      <dgm:spPr/>
      <dgm:t>
        <a:bodyPr/>
        <a:lstStyle/>
        <a:p>
          <a:endParaRPr lang="en-PH"/>
        </a:p>
      </dgm:t>
    </dgm:pt>
    <dgm:pt modelId="{C781C1CB-24FB-4F7E-9E81-B314BF3FF623}">
      <dgm:prSet phldrT="[Text]"/>
      <dgm:spPr/>
      <dgm:t>
        <a:bodyPr/>
        <a:lstStyle/>
        <a:p>
          <a:r>
            <a:rPr lang="en-PH" dirty="0" smtClean="0"/>
            <a:t>Do you intend to study experiences or generate a theory? </a:t>
          </a:r>
          <a:endParaRPr lang="en-PH" dirty="0"/>
        </a:p>
      </dgm:t>
    </dgm:pt>
    <dgm:pt modelId="{5AEA2212-A65B-4F44-8AFE-4B9563396A51}" type="parTrans" cxnId="{18C2DF67-260A-4D3C-8FD1-1D4D37CE612A}">
      <dgm:prSet/>
      <dgm:spPr/>
      <dgm:t>
        <a:bodyPr/>
        <a:lstStyle/>
        <a:p>
          <a:endParaRPr lang="en-PH"/>
        </a:p>
      </dgm:t>
    </dgm:pt>
    <dgm:pt modelId="{EC316F31-BFAB-4BDA-A636-A2A715041DFF}" type="sibTrans" cxnId="{18C2DF67-260A-4D3C-8FD1-1D4D37CE612A}">
      <dgm:prSet/>
      <dgm:spPr/>
      <dgm:t>
        <a:bodyPr/>
        <a:lstStyle/>
        <a:p>
          <a:endParaRPr lang="en-PH"/>
        </a:p>
      </dgm:t>
    </dgm:pt>
    <dgm:pt modelId="{70EC9146-CA25-4A39-A209-69695EEEB70F}">
      <dgm:prSet phldrT="[Text]"/>
      <dgm:spPr/>
      <dgm:t>
        <a:bodyPr/>
        <a:lstStyle/>
        <a:p>
          <a:r>
            <a:rPr lang="en-PH" dirty="0" smtClean="0"/>
            <a:t>Are you coming from a particular frame of thinking or you want to capture emergent frames?</a:t>
          </a:r>
          <a:endParaRPr lang="en-PH" dirty="0"/>
        </a:p>
      </dgm:t>
    </dgm:pt>
    <dgm:pt modelId="{8163BAF7-873E-4536-880A-2F9DC9DF1C61}" type="parTrans" cxnId="{E9E9E0D6-02A9-4C3D-8E22-811774BFF62A}">
      <dgm:prSet/>
      <dgm:spPr/>
      <dgm:t>
        <a:bodyPr/>
        <a:lstStyle/>
        <a:p>
          <a:endParaRPr lang="en-PH"/>
        </a:p>
      </dgm:t>
    </dgm:pt>
    <dgm:pt modelId="{C5FF3D48-3922-4445-9379-4258C32ABE90}" type="sibTrans" cxnId="{E9E9E0D6-02A9-4C3D-8E22-811774BFF62A}">
      <dgm:prSet/>
      <dgm:spPr/>
      <dgm:t>
        <a:bodyPr/>
        <a:lstStyle/>
        <a:p>
          <a:endParaRPr lang="en-PH"/>
        </a:p>
      </dgm:t>
    </dgm:pt>
    <dgm:pt modelId="{69A21CCC-A909-417F-A5EA-90A408BDEE71}" type="pres">
      <dgm:prSet presAssocID="{B9F65B30-6F3F-409E-9859-6D7611197944}" presName="diagram" presStyleCnt="0">
        <dgm:presLayoutVars>
          <dgm:dir/>
          <dgm:resizeHandles val="exact"/>
        </dgm:presLayoutVars>
      </dgm:prSet>
      <dgm:spPr/>
    </dgm:pt>
    <dgm:pt modelId="{1DDE8A21-EC3A-4E39-B210-C6900AF3A66D}" type="pres">
      <dgm:prSet presAssocID="{9BD5FAB5-5A84-460C-B8A3-6BCB780098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08CB892-229F-4A66-A453-C92E0998E693}" type="pres">
      <dgm:prSet presAssocID="{BBCEB5B9-9721-4F98-B4B4-53E82A20EC42}" presName="sibTrans" presStyleCnt="0"/>
      <dgm:spPr/>
    </dgm:pt>
    <dgm:pt modelId="{5A4D1943-FDFD-4008-BDE4-3CA0A7C69C53}" type="pres">
      <dgm:prSet presAssocID="{13E26BC8-A7C0-4D11-9C14-921F4AFC80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92FFC3A-A45F-4B8F-B914-BF27CD862B17}" type="pres">
      <dgm:prSet presAssocID="{9A23B684-4ABC-4CB3-BC8E-508E1E2E44B6}" presName="sibTrans" presStyleCnt="0"/>
      <dgm:spPr/>
    </dgm:pt>
    <dgm:pt modelId="{DCADA154-3CC2-4B3A-A434-48D1A03B327D}" type="pres">
      <dgm:prSet presAssocID="{322A05B4-121B-4D7C-AAA3-D024CF01E923}" presName="node" presStyleLbl="node1" presStyleIdx="2" presStyleCnt="5">
        <dgm:presLayoutVars>
          <dgm:bulletEnabled val="1"/>
        </dgm:presLayoutVars>
      </dgm:prSet>
      <dgm:spPr/>
    </dgm:pt>
    <dgm:pt modelId="{A20973D0-7555-485C-9E74-1C3F0BDDA6AB}" type="pres">
      <dgm:prSet presAssocID="{FF71EFA6-51B0-4C18-B820-E21B7D75F514}" presName="sibTrans" presStyleCnt="0"/>
      <dgm:spPr/>
    </dgm:pt>
    <dgm:pt modelId="{C0E18865-22DF-49C7-831C-ED3B763118E0}" type="pres">
      <dgm:prSet presAssocID="{C781C1CB-24FB-4F7E-9E81-B314BF3FF623}" presName="node" presStyleLbl="node1" presStyleIdx="3" presStyleCnt="5">
        <dgm:presLayoutVars>
          <dgm:bulletEnabled val="1"/>
        </dgm:presLayoutVars>
      </dgm:prSet>
      <dgm:spPr/>
    </dgm:pt>
    <dgm:pt modelId="{F05106E5-29CB-4906-AE0C-A550A96E81FD}" type="pres">
      <dgm:prSet presAssocID="{EC316F31-BFAB-4BDA-A636-A2A715041DFF}" presName="sibTrans" presStyleCnt="0"/>
      <dgm:spPr/>
    </dgm:pt>
    <dgm:pt modelId="{AADC3304-2BA4-4063-AFFA-2C77B693A413}" type="pres">
      <dgm:prSet presAssocID="{70EC9146-CA25-4A39-A209-69695EEEB7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1E8059C-C739-4797-A7A6-1E0068B47CFC}" type="presOf" srcId="{13E26BC8-A7C0-4D11-9C14-921F4AFC806A}" destId="{5A4D1943-FDFD-4008-BDE4-3CA0A7C69C53}" srcOrd="0" destOrd="0" presId="urn:microsoft.com/office/officeart/2005/8/layout/default"/>
    <dgm:cxn modelId="{D6FDDD4A-33D2-42EE-B4EF-FE94CD1AF6DE}" type="presOf" srcId="{70EC9146-CA25-4A39-A209-69695EEEB70F}" destId="{AADC3304-2BA4-4063-AFFA-2C77B693A413}" srcOrd="0" destOrd="0" presId="urn:microsoft.com/office/officeart/2005/8/layout/default"/>
    <dgm:cxn modelId="{8CA5763F-BB5F-4241-86DA-77976A6AF93E}" type="presOf" srcId="{322A05B4-121B-4D7C-AAA3-D024CF01E923}" destId="{DCADA154-3CC2-4B3A-A434-48D1A03B327D}" srcOrd="0" destOrd="0" presId="urn:microsoft.com/office/officeart/2005/8/layout/default"/>
    <dgm:cxn modelId="{750FA30A-C223-4738-9527-3FBC61BADF85}" type="presOf" srcId="{C781C1CB-24FB-4F7E-9E81-B314BF3FF623}" destId="{C0E18865-22DF-49C7-831C-ED3B763118E0}" srcOrd="0" destOrd="0" presId="urn:microsoft.com/office/officeart/2005/8/layout/default"/>
    <dgm:cxn modelId="{8B069190-8529-41D7-BAC0-819D65F79763}" srcId="{B9F65B30-6F3F-409E-9859-6D7611197944}" destId="{13E26BC8-A7C0-4D11-9C14-921F4AFC806A}" srcOrd="1" destOrd="0" parTransId="{F3095225-1D94-4AB7-8B3C-BD08BA64341E}" sibTransId="{9A23B684-4ABC-4CB3-BC8E-508E1E2E44B6}"/>
    <dgm:cxn modelId="{50269470-0D74-4944-A303-AB8AEC3C0B2C}" type="presOf" srcId="{B9F65B30-6F3F-409E-9859-6D7611197944}" destId="{69A21CCC-A909-417F-A5EA-90A408BDEE71}" srcOrd="0" destOrd="0" presId="urn:microsoft.com/office/officeart/2005/8/layout/default"/>
    <dgm:cxn modelId="{0A871DB3-BED1-4BC7-90E3-0E7159671049}" type="presOf" srcId="{9BD5FAB5-5A84-460C-B8A3-6BCB78009836}" destId="{1DDE8A21-EC3A-4E39-B210-C6900AF3A66D}" srcOrd="0" destOrd="0" presId="urn:microsoft.com/office/officeart/2005/8/layout/default"/>
    <dgm:cxn modelId="{18C2DF67-260A-4D3C-8FD1-1D4D37CE612A}" srcId="{B9F65B30-6F3F-409E-9859-6D7611197944}" destId="{C781C1CB-24FB-4F7E-9E81-B314BF3FF623}" srcOrd="3" destOrd="0" parTransId="{5AEA2212-A65B-4F44-8AFE-4B9563396A51}" sibTransId="{EC316F31-BFAB-4BDA-A636-A2A715041DFF}"/>
    <dgm:cxn modelId="{7E013673-1A81-4836-8729-8D8A672CC501}" srcId="{B9F65B30-6F3F-409E-9859-6D7611197944}" destId="{322A05B4-121B-4D7C-AAA3-D024CF01E923}" srcOrd="2" destOrd="0" parTransId="{996E489A-E1A6-4652-8C6E-CD0A4F16340C}" sibTransId="{FF71EFA6-51B0-4C18-B820-E21B7D75F514}"/>
    <dgm:cxn modelId="{E9E9E0D6-02A9-4C3D-8E22-811774BFF62A}" srcId="{B9F65B30-6F3F-409E-9859-6D7611197944}" destId="{70EC9146-CA25-4A39-A209-69695EEEB70F}" srcOrd="4" destOrd="0" parTransId="{8163BAF7-873E-4536-880A-2F9DC9DF1C61}" sibTransId="{C5FF3D48-3922-4445-9379-4258C32ABE90}"/>
    <dgm:cxn modelId="{949562B4-E679-4EE6-9985-6E741D2877F3}" srcId="{B9F65B30-6F3F-409E-9859-6D7611197944}" destId="{9BD5FAB5-5A84-460C-B8A3-6BCB78009836}" srcOrd="0" destOrd="0" parTransId="{4063A9BF-DFA3-4D94-9C41-390D88B6B65F}" sibTransId="{BBCEB5B9-9721-4F98-B4B4-53E82A20EC42}"/>
    <dgm:cxn modelId="{205FFDDC-D2CB-44D9-95D3-52328DA642A8}" type="presParOf" srcId="{69A21CCC-A909-417F-A5EA-90A408BDEE71}" destId="{1DDE8A21-EC3A-4E39-B210-C6900AF3A66D}" srcOrd="0" destOrd="0" presId="urn:microsoft.com/office/officeart/2005/8/layout/default"/>
    <dgm:cxn modelId="{D0EB5910-D77B-42E1-93BE-0BDCB3B5B156}" type="presParOf" srcId="{69A21CCC-A909-417F-A5EA-90A408BDEE71}" destId="{808CB892-229F-4A66-A453-C92E0998E693}" srcOrd="1" destOrd="0" presId="urn:microsoft.com/office/officeart/2005/8/layout/default"/>
    <dgm:cxn modelId="{3E225E29-9A5A-44C4-BD12-357BFA23381A}" type="presParOf" srcId="{69A21CCC-A909-417F-A5EA-90A408BDEE71}" destId="{5A4D1943-FDFD-4008-BDE4-3CA0A7C69C53}" srcOrd="2" destOrd="0" presId="urn:microsoft.com/office/officeart/2005/8/layout/default"/>
    <dgm:cxn modelId="{0C6E91B2-0947-4BB3-8998-6A31624FE179}" type="presParOf" srcId="{69A21CCC-A909-417F-A5EA-90A408BDEE71}" destId="{D92FFC3A-A45F-4B8F-B914-BF27CD862B17}" srcOrd="3" destOrd="0" presId="urn:microsoft.com/office/officeart/2005/8/layout/default"/>
    <dgm:cxn modelId="{6845FCF8-E237-4485-9D3B-B2ED1C2C8E0C}" type="presParOf" srcId="{69A21CCC-A909-417F-A5EA-90A408BDEE71}" destId="{DCADA154-3CC2-4B3A-A434-48D1A03B327D}" srcOrd="4" destOrd="0" presId="urn:microsoft.com/office/officeart/2005/8/layout/default"/>
    <dgm:cxn modelId="{8A23623D-7BCC-42E9-8A14-84B501EEFBA0}" type="presParOf" srcId="{69A21CCC-A909-417F-A5EA-90A408BDEE71}" destId="{A20973D0-7555-485C-9E74-1C3F0BDDA6AB}" srcOrd="5" destOrd="0" presId="urn:microsoft.com/office/officeart/2005/8/layout/default"/>
    <dgm:cxn modelId="{A6176BC0-8CAF-4842-9AB4-5CE4F1AC167F}" type="presParOf" srcId="{69A21CCC-A909-417F-A5EA-90A408BDEE71}" destId="{C0E18865-22DF-49C7-831C-ED3B763118E0}" srcOrd="6" destOrd="0" presId="urn:microsoft.com/office/officeart/2005/8/layout/default"/>
    <dgm:cxn modelId="{413787AB-D9BE-48CE-A511-0196409B91AE}" type="presParOf" srcId="{69A21CCC-A909-417F-A5EA-90A408BDEE71}" destId="{F05106E5-29CB-4906-AE0C-A550A96E81FD}" srcOrd="7" destOrd="0" presId="urn:microsoft.com/office/officeart/2005/8/layout/default"/>
    <dgm:cxn modelId="{A6087690-4E94-4AB0-AE53-4C2A81D578E7}" type="presParOf" srcId="{69A21CCC-A909-417F-A5EA-90A408BDEE71}" destId="{AADC3304-2BA4-4063-AFFA-2C77B693A41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A666B-B12B-43E0-B208-858272DBED9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ABCA5D0A-538A-4CC2-BEB8-6DDD6FCC9B36}">
      <dgm:prSet phldrT="[Text]"/>
      <dgm:spPr/>
      <dgm:t>
        <a:bodyPr/>
        <a:lstStyle/>
        <a:p>
          <a:r>
            <a:rPr lang="en-PH" dirty="0" smtClean="0"/>
            <a:t>Phenomenology</a:t>
          </a:r>
          <a:endParaRPr lang="en-PH" dirty="0"/>
        </a:p>
      </dgm:t>
    </dgm:pt>
    <dgm:pt modelId="{9493319B-4B93-451A-BBC3-1628ECE46BC8}" type="parTrans" cxnId="{3E762F14-668E-45D8-8709-4C4C0582EB61}">
      <dgm:prSet/>
      <dgm:spPr/>
      <dgm:t>
        <a:bodyPr/>
        <a:lstStyle/>
        <a:p>
          <a:endParaRPr lang="en-PH"/>
        </a:p>
      </dgm:t>
    </dgm:pt>
    <dgm:pt modelId="{CA31DE56-8FA5-457C-B2D9-2F12644131E0}" type="sibTrans" cxnId="{3E762F14-668E-45D8-8709-4C4C0582EB61}">
      <dgm:prSet/>
      <dgm:spPr/>
      <dgm:t>
        <a:bodyPr/>
        <a:lstStyle/>
        <a:p>
          <a:endParaRPr lang="en-PH"/>
        </a:p>
      </dgm:t>
    </dgm:pt>
    <dgm:pt modelId="{0AB016DD-3DE4-4B75-91D0-300642521496}">
      <dgm:prSet phldrT="[Text]"/>
      <dgm:spPr/>
      <dgm:t>
        <a:bodyPr/>
        <a:lstStyle/>
        <a:p>
          <a:r>
            <a:rPr lang="en-PH" dirty="0" smtClean="0"/>
            <a:t>Ethnography</a:t>
          </a:r>
          <a:endParaRPr lang="en-PH" dirty="0"/>
        </a:p>
      </dgm:t>
    </dgm:pt>
    <dgm:pt modelId="{97859348-AD63-49DA-8992-5C15EFB7BB9E}" type="parTrans" cxnId="{E4CE8303-D3EA-41A3-963F-6F0338589E93}">
      <dgm:prSet/>
      <dgm:spPr/>
      <dgm:t>
        <a:bodyPr/>
        <a:lstStyle/>
        <a:p>
          <a:endParaRPr lang="en-PH"/>
        </a:p>
      </dgm:t>
    </dgm:pt>
    <dgm:pt modelId="{D784C259-08FE-43C9-A81B-8B5EFAEFBD97}" type="sibTrans" cxnId="{E4CE8303-D3EA-41A3-963F-6F0338589E93}">
      <dgm:prSet/>
      <dgm:spPr/>
      <dgm:t>
        <a:bodyPr/>
        <a:lstStyle/>
        <a:p>
          <a:endParaRPr lang="en-PH"/>
        </a:p>
      </dgm:t>
    </dgm:pt>
    <dgm:pt modelId="{19EF9AAC-9103-4B40-A4AA-D5E2393DB109}">
      <dgm:prSet phldrT="[Text]"/>
      <dgm:spPr/>
      <dgm:t>
        <a:bodyPr/>
        <a:lstStyle/>
        <a:p>
          <a:r>
            <a:rPr lang="en-PH" dirty="0" smtClean="0"/>
            <a:t>Case Study</a:t>
          </a:r>
          <a:endParaRPr lang="en-PH" dirty="0"/>
        </a:p>
      </dgm:t>
    </dgm:pt>
    <dgm:pt modelId="{F6B53F4A-7CA2-40AA-AE4A-2B35EB37F419}" type="parTrans" cxnId="{B7BC8129-7EEB-45A0-B1BC-A1072E0C6C41}">
      <dgm:prSet/>
      <dgm:spPr/>
      <dgm:t>
        <a:bodyPr/>
        <a:lstStyle/>
        <a:p>
          <a:endParaRPr lang="en-PH"/>
        </a:p>
      </dgm:t>
    </dgm:pt>
    <dgm:pt modelId="{FFD0D002-6073-4AE2-B67D-ECCFFDA4F6D4}" type="sibTrans" cxnId="{B7BC8129-7EEB-45A0-B1BC-A1072E0C6C41}">
      <dgm:prSet/>
      <dgm:spPr/>
      <dgm:t>
        <a:bodyPr/>
        <a:lstStyle/>
        <a:p>
          <a:endParaRPr lang="en-PH"/>
        </a:p>
      </dgm:t>
    </dgm:pt>
    <dgm:pt modelId="{D1ECE53E-5BE2-4908-95B7-F814C13E4DE3}">
      <dgm:prSet phldrT="[Text]"/>
      <dgm:spPr/>
      <dgm:t>
        <a:bodyPr/>
        <a:lstStyle/>
        <a:p>
          <a:r>
            <a:rPr lang="en-PH" dirty="0" smtClean="0"/>
            <a:t>Grounded Theory</a:t>
          </a:r>
          <a:endParaRPr lang="en-PH" dirty="0"/>
        </a:p>
      </dgm:t>
    </dgm:pt>
    <dgm:pt modelId="{7D598AE5-47A1-46B7-B834-EB71C63515E8}" type="parTrans" cxnId="{DCE7B912-E1B5-4FB9-9500-1D6BEAF65F33}">
      <dgm:prSet/>
      <dgm:spPr/>
      <dgm:t>
        <a:bodyPr/>
        <a:lstStyle/>
        <a:p>
          <a:endParaRPr lang="en-PH"/>
        </a:p>
      </dgm:t>
    </dgm:pt>
    <dgm:pt modelId="{4AC88B72-F976-417E-88FF-0061E342789E}" type="sibTrans" cxnId="{DCE7B912-E1B5-4FB9-9500-1D6BEAF65F33}">
      <dgm:prSet/>
      <dgm:spPr/>
      <dgm:t>
        <a:bodyPr/>
        <a:lstStyle/>
        <a:p>
          <a:endParaRPr lang="en-PH"/>
        </a:p>
      </dgm:t>
    </dgm:pt>
    <dgm:pt modelId="{7795C5C9-139C-48FE-B9A7-B369326D1F41}">
      <dgm:prSet phldrT="[Text]"/>
      <dgm:spPr/>
      <dgm:t>
        <a:bodyPr/>
        <a:lstStyle/>
        <a:p>
          <a:r>
            <a:rPr lang="en-PH" dirty="0" smtClean="0"/>
            <a:t>Participant Observation</a:t>
          </a:r>
          <a:endParaRPr lang="en-PH" dirty="0"/>
        </a:p>
      </dgm:t>
    </dgm:pt>
    <dgm:pt modelId="{25B702A0-4FF2-48E9-9FED-BE522526AD51}" type="parTrans" cxnId="{96CCBE11-E428-4882-A4B3-E295A35EFA5E}">
      <dgm:prSet/>
      <dgm:spPr/>
      <dgm:t>
        <a:bodyPr/>
        <a:lstStyle/>
        <a:p>
          <a:endParaRPr lang="en-PH"/>
        </a:p>
      </dgm:t>
    </dgm:pt>
    <dgm:pt modelId="{549DE55C-B1CB-4836-8E69-BEAF32F6B222}" type="sibTrans" cxnId="{96CCBE11-E428-4882-A4B3-E295A35EFA5E}">
      <dgm:prSet/>
      <dgm:spPr/>
      <dgm:t>
        <a:bodyPr/>
        <a:lstStyle/>
        <a:p>
          <a:endParaRPr lang="en-PH"/>
        </a:p>
      </dgm:t>
    </dgm:pt>
    <dgm:pt modelId="{E8563340-74D9-454E-81A5-24C1A4D8A9C1}">
      <dgm:prSet/>
      <dgm:spPr/>
      <dgm:t>
        <a:bodyPr/>
        <a:lstStyle/>
        <a:p>
          <a:r>
            <a:rPr lang="en-PH" dirty="0" smtClean="0"/>
            <a:t>Interviews</a:t>
          </a:r>
          <a:endParaRPr lang="en-PH" dirty="0"/>
        </a:p>
      </dgm:t>
    </dgm:pt>
    <dgm:pt modelId="{14BFDC34-DB74-429C-ADD1-44FE250E2E73}" type="parTrans" cxnId="{C8881E4F-7C6F-4535-B7BC-AADD77BAD13C}">
      <dgm:prSet/>
      <dgm:spPr/>
      <dgm:t>
        <a:bodyPr/>
        <a:lstStyle/>
        <a:p>
          <a:endParaRPr lang="en-PH"/>
        </a:p>
      </dgm:t>
    </dgm:pt>
    <dgm:pt modelId="{682F48B9-3A0A-4F19-93D2-5A7E15803390}" type="sibTrans" cxnId="{C8881E4F-7C6F-4535-B7BC-AADD77BAD13C}">
      <dgm:prSet/>
      <dgm:spPr/>
      <dgm:t>
        <a:bodyPr/>
        <a:lstStyle/>
        <a:p>
          <a:endParaRPr lang="en-PH"/>
        </a:p>
      </dgm:t>
    </dgm:pt>
    <dgm:pt modelId="{80CCC953-A0C8-4388-9090-BF96EEB0FB61}">
      <dgm:prSet/>
      <dgm:spPr/>
      <dgm:t>
        <a:bodyPr/>
        <a:lstStyle/>
        <a:p>
          <a:r>
            <a:rPr lang="en-PH" dirty="0" smtClean="0"/>
            <a:t>Review of Documents or AV Materials</a:t>
          </a:r>
          <a:endParaRPr lang="en-PH" dirty="0"/>
        </a:p>
      </dgm:t>
    </dgm:pt>
    <dgm:pt modelId="{B1EF1534-5E08-471B-8E7E-13C033986DA7}" type="parTrans" cxnId="{4FC4A3FE-6A48-4330-8C7D-2A6059DD2CA0}">
      <dgm:prSet/>
      <dgm:spPr/>
      <dgm:t>
        <a:bodyPr/>
        <a:lstStyle/>
        <a:p>
          <a:endParaRPr lang="en-PH"/>
        </a:p>
      </dgm:t>
    </dgm:pt>
    <dgm:pt modelId="{310FEEDB-94F1-4AC4-947E-DE8925D77F02}" type="sibTrans" cxnId="{4FC4A3FE-6A48-4330-8C7D-2A6059DD2CA0}">
      <dgm:prSet/>
      <dgm:spPr/>
      <dgm:t>
        <a:bodyPr/>
        <a:lstStyle/>
        <a:p>
          <a:endParaRPr lang="en-PH"/>
        </a:p>
      </dgm:t>
    </dgm:pt>
    <dgm:pt modelId="{DBA80887-9AFF-46F1-91F5-89D98EB8810B}">
      <dgm:prSet/>
      <dgm:spPr/>
      <dgm:t>
        <a:bodyPr/>
        <a:lstStyle/>
        <a:p>
          <a:r>
            <a:rPr lang="en-PH" dirty="0" smtClean="0"/>
            <a:t>Analysis of Secondary Data</a:t>
          </a:r>
          <a:endParaRPr lang="en-PH" dirty="0"/>
        </a:p>
      </dgm:t>
    </dgm:pt>
    <dgm:pt modelId="{AD31186E-CB64-4B1B-9F70-D35DF5B211D2}" type="parTrans" cxnId="{D7A35B0E-C481-41C1-AED3-9C50561CB6A7}">
      <dgm:prSet/>
      <dgm:spPr/>
      <dgm:t>
        <a:bodyPr/>
        <a:lstStyle/>
        <a:p>
          <a:endParaRPr lang="en-PH"/>
        </a:p>
      </dgm:t>
    </dgm:pt>
    <dgm:pt modelId="{C891C35B-B61D-4852-A019-F3159BE13414}" type="sibTrans" cxnId="{D7A35B0E-C481-41C1-AED3-9C50561CB6A7}">
      <dgm:prSet/>
      <dgm:spPr/>
      <dgm:t>
        <a:bodyPr/>
        <a:lstStyle/>
        <a:p>
          <a:endParaRPr lang="en-PH"/>
        </a:p>
      </dgm:t>
    </dgm:pt>
    <dgm:pt modelId="{FDDD952B-D665-4615-B6A9-AF7E4E306C58}">
      <dgm:prSet/>
      <dgm:spPr/>
      <dgm:t>
        <a:bodyPr/>
        <a:lstStyle/>
        <a:p>
          <a:r>
            <a:rPr lang="en-PH" dirty="0" smtClean="0"/>
            <a:t>Unobtrusive Measures</a:t>
          </a:r>
          <a:endParaRPr lang="en-PH" dirty="0"/>
        </a:p>
      </dgm:t>
    </dgm:pt>
    <dgm:pt modelId="{089FF929-7BCA-46B3-8C95-75BA71458151}" type="parTrans" cxnId="{B5835D96-EBD8-4546-B8F9-AEBF0C0C22A5}">
      <dgm:prSet/>
      <dgm:spPr/>
      <dgm:t>
        <a:bodyPr/>
        <a:lstStyle/>
        <a:p>
          <a:endParaRPr lang="en-PH"/>
        </a:p>
      </dgm:t>
    </dgm:pt>
    <dgm:pt modelId="{E95D5152-531E-48F3-8243-383C359CFF99}" type="sibTrans" cxnId="{B5835D96-EBD8-4546-B8F9-AEBF0C0C22A5}">
      <dgm:prSet/>
      <dgm:spPr/>
      <dgm:t>
        <a:bodyPr/>
        <a:lstStyle/>
        <a:p>
          <a:endParaRPr lang="en-PH"/>
        </a:p>
      </dgm:t>
    </dgm:pt>
    <dgm:pt modelId="{50509403-9BB3-415E-85A2-ED6D01E0FE85}">
      <dgm:prSet/>
      <dgm:spPr/>
      <dgm:t>
        <a:bodyPr/>
        <a:lstStyle/>
        <a:p>
          <a:r>
            <a:rPr lang="en-PH" dirty="0" smtClean="0"/>
            <a:t>Constant Comparison Technique</a:t>
          </a:r>
          <a:endParaRPr lang="en-PH" dirty="0"/>
        </a:p>
      </dgm:t>
    </dgm:pt>
    <dgm:pt modelId="{45D9E2EE-9D98-41F1-BA84-454C7A4EDDA4}" type="parTrans" cxnId="{FF7243A1-0FC7-4C13-A06A-7A7C201532CD}">
      <dgm:prSet/>
      <dgm:spPr/>
      <dgm:t>
        <a:bodyPr/>
        <a:lstStyle/>
        <a:p>
          <a:endParaRPr lang="en-PH"/>
        </a:p>
      </dgm:t>
    </dgm:pt>
    <dgm:pt modelId="{A4247D4F-A721-4742-8905-98A13A09CC7E}" type="sibTrans" cxnId="{FF7243A1-0FC7-4C13-A06A-7A7C201532CD}">
      <dgm:prSet/>
      <dgm:spPr/>
      <dgm:t>
        <a:bodyPr/>
        <a:lstStyle/>
        <a:p>
          <a:endParaRPr lang="en-PH"/>
        </a:p>
      </dgm:t>
    </dgm:pt>
    <dgm:pt modelId="{B5E47C7D-F361-47C3-B473-4097911EEC01}">
      <dgm:prSet/>
      <dgm:spPr/>
      <dgm:t>
        <a:bodyPr/>
        <a:lstStyle/>
        <a:p>
          <a:r>
            <a:rPr lang="en-PH" dirty="0" smtClean="0"/>
            <a:t>Thematic Network Analysis</a:t>
          </a:r>
          <a:endParaRPr lang="en-PH" dirty="0"/>
        </a:p>
      </dgm:t>
    </dgm:pt>
    <dgm:pt modelId="{4585E10E-E753-48D3-B8B2-3D9C84E1489D}" type="parTrans" cxnId="{B0729B44-FFE8-455B-9BFA-F895B4EA9DE2}">
      <dgm:prSet/>
      <dgm:spPr/>
      <dgm:t>
        <a:bodyPr/>
        <a:lstStyle/>
        <a:p>
          <a:endParaRPr lang="en-PH"/>
        </a:p>
      </dgm:t>
    </dgm:pt>
    <dgm:pt modelId="{72994D5E-6A48-41AB-9B05-0FAC222532D9}" type="sibTrans" cxnId="{B0729B44-FFE8-455B-9BFA-F895B4EA9DE2}">
      <dgm:prSet/>
      <dgm:spPr/>
      <dgm:t>
        <a:bodyPr/>
        <a:lstStyle/>
        <a:p>
          <a:endParaRPr lang="en-PH"/>
        </a:p>
      </dgm:t>
    </dgm:pt>
    <dgm:pt modelId="{1CB46A13-1A89-4D7E-97A0-1B442C73A74B}">
      <dgm:prSet/>
      <dgm:spPr/>
      <dgm:t>
        <a:bodyPr/>
        <a:lstStyle/>
        <a:p>
          <a:r>
            <a:rPr lang="en-PH" dirty="0" smtClean="0"/>
            <a:t>Word Counting</a:t>
          </a:r>
          <a:endParaRPr lang="en-PH" dirty="0"/>
        </a:p>
      </dgm:t>
    </dgm:pt>
    <dgm:pt modelId="{6A6D4F70-4FC0-4D74-8765-2879BE7E2954}" type="parTrans" cxnId="{E31D5EE5-5B3C-4D0B-94F1-7B62A6D04C96}">
      <dgm:prSet/>
      <dgm:spPr/>
      <dgm:t>
        <a:bodyPr/>
        <a:lstStyle/>
        <a:p>
          <a:endParaRPr lang="en-PH"/>
        </a:p>
      </dgm:t>
    </dgm:pt>
    <dgm:pt modelId="{5AFA9FF6-DBBC-4B68-A26F-DC039006EB90}" type="sibTrans" cxnId="{E31D5EE5-5B3C-4D0B-94F1-7B62A6D04C96}">
      <dgm:prSet/>
      <dgm:spPr/>
      <dgm:t>
        <a:bodyPr/>
        <a:lstStyle/>
        <a:p>
          <a:endParaRPr lang="en-PH"/>
        </a:p>
      </dgm:t>
    </dgm:pt>
    <dgm:pt modelId="{E47B0406-0B70-46B3-9B8D-9F3353B78B51}" type="pres">
      <dgm:prSet presAssocID="{B6CA666B-B12B-43E0-B208-858272DBED9B}" presName="diagram" presStyleCnt="0">
        <dgm:presLayoutVars>
          <dgm:dir/>
          <dgm:resizeHandles val="exact"/>
        </dgm:presLayoutVars>
      </dgm:prSet>
      <dgm:spPr/>
    </dgm:pt>
    <dgm:pt modelId="{68034183-89A5-4604-B71D-3FC9F2D4C241}" type="pres">
      <dgm:prSet presAssocID="{ABCA5D0A-538A-4CC2-BEB8-6DDD6FCC9B3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80A9715-157C-48E7-BED9-52CCB6AB2E1F}" type="pres">
      <dgm:prSet presAssocID="{CA31DE56-8FA5-457C-B2D9-2F12644131E0}" presName="sibTrans" presStyleCnt="0"/>
      <dgm:spPr/>
    </dgm:pt>
    <dgm:pt modelId="{C830ED9F-5EC0-4F36-BC20-1D941EF51585}" type="pres">
      <dgm:prSet presAssocID="{0AB016DD-3DE4-4B75-91D0-30064252149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0BD5834-67C7-4A0E-81E8-BF68D63D49B0}" type="pres">
      <dgm:prSet presAssocID="{D784C259-08FE-43C9-A81B-8B5EFAEFBD97}" presName="sibTrans" presStyleCnt="0"/>
      <dgm:spPr/>
    </dgm:pt>
    <dgm:pt modelId="{235B17BC-632D-4CF2-A15B-CF9F0147266F}" type="pres">
      <dgm:prSet presAssocID="{19EF9AAC-9103-4B40-A4AA-D5E2393DB109}" presName="node" presStyleLbl="node1" presStyleIdx="2" presStyleCnt="12">
        <dgm:presLayoutVars>
          <dgm:bulletEnabled val="1"/>
        </dgm:presLayoutVars>
      </dgm:prSet>
      <dgm:spPr/>
    </dgm:pt>
    <dgm:pt modelId="{D4EF7A76-AA70-4605-8475-6770355F2DD1}" type="pres">
      <dgm:prSet presAssocID="{FFD0D002-6073-4AE2-B67D-ECCFFDA4F6D4}" presName="sibTrans" presStyleCnt="0"/>
      <dgm:spPr/>
    </dgm:pt>
    <dgm:pt modelId="{AD6D4011-86D6-400F-B43E-C03E9F24662A}" type="pres">
      <dgm:prSet presAssocID="{D1ECE53E-5BE2-4908-95B7-F814C13E4DE3}" presName="node" presStyleLbl="node1" presStyleIdx="3" presStyleCnt="12">
        <dgm:presLayoutVars>
          <dgm:bulletEnabled val="1"/>
        </dgm:presLayoutVars>
      </dgm:prSet>
      <dgm:spPr/>
    </dgm:pt>
    <dgm:pt modelId="{D4A8B60A-8FC8-4FC6-867D-D6F7575AC323}" type="pres">
      <dgm:prSet presAssocID="{4AC88B72-F976-417E-88FF-0061E342789E}" presName="sibTrans" presStyleCnt="0"/>
      <dgm:spPr/>
    </dgm:pt>
    <dgm:pt modelId="{85C6792B-4D8B-440F-B2F9-0D216F802315}" type="pres">
      <dgm:prSet presAssocID="{7795C5C9-139C-48FE-B9A7-B369326D1F41}" presName="node" presStyleLbl="node1" presStyleIdx="4" presStyleCnt="12">
        <dgm:presLayoutVars>
          <dgm:bulletEnabled val="1"/>
        </dgm:presLayoutVars>
      </dgm:prSet>
      <dgm:spPr/>
    </dgm:pt>
    <dgm:pt modelId="{DC981238-EF39-4B73-BB13-22E4C43ED747}" type="pres">
      <dgm:prSet presAssocID="{549DE55C-B1CB-4836-8E69-BEAF32F6B222}" presName="sibTrans" presStyleCnt="0"/>
      <dgm:spPr/>
    </dgm:pt>
    <dgm:pt modelId="{C77A5998-B599-403B-8BCC-C547D1B46A19}" type="pres">
      <dgm:prSet presAssocID="{E8563340-74D9-454E-81A5-24C1A4D8A9C1}" presName="node" presStyleLbl="node1" presStyleIdx="5" presStyleCnt="12">
        <dgm:presLayoutVars>
          <dgm:bulletEnabled val="1"/>
        </dgm:presLayoutVars>
      </dgm:prSet>
      <dgm:spPr/>
    </dgm:pt>
    <dgm:pt modelId="{066206CD-92BE-418C-A1CD-FA5EF5832603}" type="pres">
      <dgm:prSet presAssocID="{682F48B9-3A0A-4F19-93D2-5A7E15803390}" presName="sibTrans" presStyleCnt="0"/>
      <dgm:spPr/>
    </dgm:pt>
    <dgm:pt modelId="{11EB07AF-2C4A-4240-A70E-574850581E32}" type="pres">
      <dgm:prSet presAssocID="{80CCC953-A0C8-4388-9090-BF96EEB0FB61}" presName="node" presStyleLbl="node1" presStyleIdx="6" presStyleCnt="12">
        <dgm:presLayoutVars>
          <dgm:bulletEnabled val="1"/>
        </dgm:presLayoutVars>
      </dgm:prSet>
      <dgm:spPr/>
    </dgm:pt>
    <dgm:pt modelId="{4F74B65C-FD40-46CC-969E-B199CEB9A3F5}" type="pres">
      <dgm:prSet presAssocID="{310FEEDB-94F1-4AC4-947E-DE8925D77F02}" presName="sibTrans" presStyleCnt="0"/>
      <dgm:spPr/>
    </dgm:pt>
    <dgm:pt modelId="{DDD8552D-8E10-42E1-AE88-F39E7D745164}" type="pres">
      <dgm:prSet presAssocID="{DBA80887-9AFF-46F1-91F5-89D98EB8810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BEA6D5C-88C0-45CF-85ED-7E57DEC557D8}" type="pres">
      <dgm:prSet presAssocID="{C891C35B-B61D-4852-A019-F3159BE13414}" presName="sibTrans" presStyleCnt="0"/>
      <dgm:spPr/>
    </dgm:pt>
    <dgm:pt modelId="{C4D128D7-4286-4834-B13C-D5B242941E91}" type="pres">
      <dgm:prSet presAssocID="{FDDD952B-D665-4615-B6A9-AF7E4E306C58}" presName="node" presStyleLbl="node1" presStyleIdx="8" presStyleCnt="12">
        <dgm:presLayoutVars>
          <dgm:bulletEnabled val="1"/>
        </dgm:presLayoutVars>
      </dgm:prSet>
      <dgm:spPr/>
    </dgm:pt>
    <dgm:pt modelId="{A2468F1D-96B0-471F-85AE-A4600749E042}" type="pres">
      <dgm:prSet presAssocID="{E95D5152-531E-48F3-8243-383C359CFF99}" presName="sibTrans" presStyleCnt="0"/>
      <dgm:spPr/>
    </dgm:pt>
    <dgm:pt modelId="{5BFDB6B3-F7C2-4192-9318-2078AA812CEF}" type="pres">
      <dgm:prSet presAssocID="{50509403-9BB3-415E-85A2-ED6D01E0FE85}" presName="node" presStyleLbl="node1" presStyleIdx="9" presStyleCnt="12">
        <dgm:presLayoutVars>
          <dgm:bulletEnabled val="1"/>
        </dgm:presLayoutVars>
      </dgm:prSet>
      <dgm:spPr/>
    </dgm:pt>
    <dgm:pt modelId="{D370E2A3-3692-42CE-B080-195171C642E1}" type="pres">
      <dgm:prSet presAssocID="{A4247D4F-A721-4742-8905-98A13A09CC7E}" presName="sibTrans" presStyleCnt="0"/>
      <dgm:spPr/>
    </dgm:pt>
    <dgm:pt modelId="{1C0A21F6-FF40-4B56-9C7F-45CA219FF3CC}" type="pres">
      <dgm:prSet presAssocID="{B5E47C7D-F361-47C3-B473-4097911EEC01}" presName="node" presStyleLbl="node1" presStyleIdx="10" presStyleCnt="12">
        <dgm:presLayoutVars>
          <dgm:bulletEnabled val="1"/>
        </dgm:presLayoutVars>
      </dgm:prSet>
      <dgm:spPr/>
    </dgm:pt>
    <dgm:pt modelId="{C3B3E0F4-0646-49A4-BC97-D9197CC09DF6}" type="pres">
      <dgm:prSet presAssocID="{72994D5E-6A48-41AB-9B05-0FAC222532D9}" presName="sibTrans" presStyleCnt="0"/>
      <dgm:spPr/>
    </dgm:pt>
    <dgm:pt modelId="{10B2C334-CE90-4ECA-9788-EB80B00F1B93}" type="pres">
      <dgm:prSet presAssocID="{1CB46A13-1A89-4D7E-97A0-1B442C73A74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C884D54-CC1D-4B6D-851C-1BFC926A8685}" type="presOf" srcId="{D1ECE53E-5BE2-4908-95B7-F814C13E4DE3}" destId="{AD6D4011-86D6-400F-B43E-C03E9F24662A}" srcOrd="0" destOrd="0" presId="urn:microsoft.com/office/officeart/2005/8/layout/default"/>
    <dgm:cxn modelId="{E2B20A40-B307-4F47-AA85-39F6517E91FA}" type="presOf" srcId="{80CCC953-A0C8-4388-9090-BF96EEB0FB61}" destId="{11EB07AF-2C4A-4240-A70E-574850581E32}" srcOrd="0" destOrd="0" presId="urn:microsoft.com/office/officeart/2005/8/layout/default"/>
    <dgm:cxn modelId="{74B4B2D0-16EF-4D51-A6A1-D63A91DAAD95}" type="presOf" srcId="{19EF9AAC-9103-4B40-A4AA-D5E2393DB109}" destId="{235B17BC-632D-4CF2-A15B-CF9F0147266F}" srcOrd="0" destOrd="0" presId="urn:microsoft.com/office/officeart/2005/8/layout/default"/>
    <dgm:cxn modelId="{4FC4A3FE-6A48-4330-8C7D-2A6059DD2CA0}" srcId="{B6CA666B-B12B-43E0-B208-858272DBED9B}" destId="{80CCC953-A0C8-4388-9090-BF96EEB0FB61}" srcOrd="6" destOrd="0" parTransId="{B1EF1534-5E08-471B-8E7E-13C033986DA7}" sibTransId="{310FEEDB-94F1-4AC4-947E-DE8925D77F02}"/>
    <dgm:cxn modelId="{B7BC8129-7EEB-45A0-B1BC-A1072E0C6C41}" srcId="{B6CA666B-B12B-43E0-B208-858272DBED9B}" destId="{19EF9AAC-9103-4B40-A4AA-D5E2393DB109}" srcOrd="2" destOrd="0" parTransId="{F6B53F4A-7CA2-40AA-AE4A-2B35EB37F419}" sibTransId="{FFD0D002-6073-4AE2-B67D-ECCFFDA4F6D4}"/>
    <dgm:cxn modelId="{E4CE8303-D3EA-41A3-963F-6F0338589E93}" srcId="{B6CA666B-B12B-43E0-B208-858272DBED9B}" destId="{0AB016DD-3DE4-4B75-91D0-300642521496}" srcOrd="1" destOrd="0" parTransId="{97859348-AD63-49DA-8992-5C15EFB7BB9E}" sibTransId="{D784C259-08FE-43C9-A81B-8B5EFAEFBD97}"/>
    <dgm:cxn modelId="{3E762F14-668E-45D8-8709-4C4C0582EB61}" srcId="{B6CA666B-B12B-43E0-B208-858272DBED9B}" destId="{ABCA5D0A-538A-4CC2-BEB8-6DDD6FCC9B36}" srcOrd="0" destOrd="0" parTransId="{9493319B-4B93-451A-BBC3-1628ECE46BC8}" sibTransId="{CA31DE56-8FA5-457C-B2D9-2F12644131E0}"/>
    <dgm:cxn modelId="{B5B58BC0-B64A-49B3-9FD3-40B1DFA0AF24}" type="presOf" srcId="{DBA80887-9AFF-46F1-91F5-89D98EB8810B}" destId="{DDD8552D-8E10-42E1-AE88-F39E7D745164}" srcOrd="0" destOrd="0" presId="urn:microsoft.com/office/officeart/2005/8/layout/default"/>
    <dgm:cxn modelId="{C8881E4F-7C6F-4535-B7BC-AADD77BAD13C}" srcId="{B6CA666B-B12B-43E0-B208-858272DBED9B}" destId="{E8563340-74D9-454E-81A5-24C1A4D8A9C1}" srcOrd="5" destOrd="0" parTransId="{14BFDC34-DB74-429C-ADD1-44FE250E2E73}" sibTransId="{682F48B9-3A0A-4F19-93D2-5A7E15803390}"/>
    <dgm:cxn modelId="{B0729B44-FFE8-455B-9BFA-F895B4EA9DE2}" srcId="{B6CA666B-B12B-43E0-B208-858272DBED9B}" destId="{B5E47C7D-F361-47C3-B473-4097911EEC01}" srcOrd="10" destOrd="0" parTransId="{4585E10E-E753-48D3-B8B2-3D9C84E1489D}" sibTransId="{72994D5E-6A48-41AB-9B05-0FAC222532D9}"/>
    <dgm:cxn modelId="{C035ED3C-A8FE-41BF-BB8C-75C82E0BF2A8}" type="presOf" srcId="{B5E47C7D-F361-47C3-B473-4097911EEC01}" destId="{1C0A21F6-FF40-4B56-9C7F-45CA219FF3CC}" srcOrd="0" destOrd="0" presId="urn:microsoft.com/office/officeart/2005/8/layout/default"/>
    <dgm:cxn modelId="{96CCBE11-E428-4882-A4B3-E295A35EFA5E}" srcId="{B6CA666B-B12B-43E0-B208-858272DBED9B}" destId="{7795C5C9-139C-48FE-B9A7-B369326D1F41}" srcOrd="4" destOrd="0" parTransId="{25B702A0-4FF2-48E9-9FED-BE522526AD51}" sibTransId="{549DE55C-B1CB-4836-8E69-BEAF32F6B222}"/>
    <dgm:cxn modelId="{8F5C2F66-E9E4-47E7-A268-0BABD6F5B65E}" type="presOf" srcId="{E8563340-74D9-454E-81A5-24C1A4D8A9C1}" destId="{C77A5998-B599-403B-8BCC-C547D1B46A19}" srcOrd="0" destOrd="0" presId="urn:microsoft.com/office/officeart/2005/8/layout/default"/>
    <dgm:cxn modelId="{48CB59A4-15A9-4008-89AE-2F5DFEC5E19F}" type="presOf" srcId="{1CB46A13-1A89-4D7E-97A0-1B442C73A74B}" destId="{10B2C334-CE90-4ECA-9788-EB80B00F1B93}" srcOrd="0" destOrd="0" presId="urn:microsoft.com/office/officeart/2005/8/layout/default"/>
    <dgm:cxn modelId="{1D942C49-BC3C-4675-9BD7-CE4897FBF4D8}" type="presOf" srcId="{ABCA5D0A-538A-4CC2-BEB8-6DDD6FCC9B36}" destId="{68034183-89A5-4604-B71D-3FC9F2D4C241}" srcOrd="0" destOrd="0" presId="urn:microsoft.com/office/officeart/2005/8/layout/default"/>
    <dgm:cxn modelId="{454A5578-7A25-48FE-993D-2A6F51FF2F4C}" type="presOf" srcId="{0AB016DD-3DE4-4B75-91D0-300642521496}" destId="{C830ED9F-5EC0-4F36-BC20-1D941EF51585}" srcOrd="0" destOrd="0" presId="urn:microsoft.com/office/officeart/2005/8/layout/default"/>
    <dgm:cxn modelId="{49217654-0930-4F49-8C31-2CAD66D13E3F}" type="presOf" srcId="{7795C5C9-139C-48FE-B9A7-B369326D1F41}" destId="{85C6792B-4D8B-440F-B2F9-0D216F802315}" srcOrd="0" destOrd="0" presId="urn:microsoft.com/office/officeart/2005/8/layout/default"/>
    <dgm:cxn modelId="{043AFF2A-9684-4702-BB43-90B17AD7EBA4}" type="presOf" srcId="{50509403-9BB3-415E-85A2-ED6D01E0FE85}" destId="{5BFDB6B3-F7C2-4192-9318-2078AA812CEF}" srcOrd="0" destOrd="0" presId="urn:microsoft.com/office/officeart/2005/8/layout/default"/>
    <dgm:cxn modelId="{51353DAA-6F11-4D1C-A8C9-35120AF6935B}" type="presOf" srcId="{FDDD952B-D665-4615-B6A9-AF7E4E306C58}" destId="{C4D128D7-4286-4834-B13C-D5B242941E91}" srcOrd="0" destOrd="0" presId="urn:microsoft.com/office/officeart/2005/8/layout/default"/>
    <dgm:cxn modelId="{DCE7B912-E1B5-4FB9-9500-1D6BEAF65F33}" srcId="{B6CA666B-B12B-43E0-B208-858272DBED9B}" destId="{D1ECE53E-5BE2-4908-95B7-F814C13E4DE3}" srcOrd="3" destOrd="0" parTransId="{7D598AE5-47A1-46B7-B834-EB71C63515E8}" sibTransId="{4AC88B72-F976-417E-88FF-0061E342789E}"/>
    <dgm:cxn modelId="{E31D5EE5-5B3C-4D0B-94F1-7B62A6D04C96}" srcId="{B6CA666B-B12B-43E0-B208-858272DBED9B}" destId="{1CB46A13-1A89-4D7E-97A0-1B442C73A74B}" srcOrd="11" destOrd="0" parTransId="{6A6D4F70-4FC0-4D74-8765-2879BE7E2954}" sibTransId="{5AFA9FF6-DBBC-4B68-A26F-DC039006EB90}"/>
    <dgm:cxn modelId="{D7A35B0E-C481-41C1-AED3-9C50561CB6A7}" srcId="{B6CA666B-B12B-43E0-B208-858272DBED9B}" destId="{DBA80887-9AFF-46F1-91F5-89D98EB8810B}" srcOrd="7" destOrd="0" parTransId="{AD31186E-CB64-4B1B-9F70-D35DF5B211D2}" sibTransId="{C891C35B-B61D-4852-A019-F3159BE13414}"/>
    <dgm:cxn modelId="{B5835D96-EBD8-4546-B8F9-AEBF0C0C22A5}" srcId="{B6CA666B-B12B-43E0-B208-858272DBED9B}" destId="{FDDD952B-D665-4615-B6A9-AF7E4E306C58}" srcOrd="8" destOrd="0" parTransId="{089FF929-7BCA-46B3-8C95-75BA71458151}" sibTransId="{E95D5152-531E-48F3-8243-383C359CFF99}"/>
    <dgm:cxn modelId="{D9A6C05E-3823-4A88-9CB0-A60D304A24CF}" type="presOf" srcId="{B6CA666B-B12B-43E0-B208-858272DBED9B}" destId="{E47B0406-0B70-46B3-9B8D-9F3353B78B51}" srcOrd="0" destOrd="0" presId="urn:microsoft.com/office/officeart/2005/8/layout/default"/>
    <dgm:cxn modelId="{FF7243A1-0FC7-4C13-A06A-7A7C201532CD}" srcId="{B6CA666B-B12B-43E0-B208-858272DBED9B}" destId="{50509403-9BB3-415E-85A2-ED6D01E0FE85}" srcOrd="9" destOrd="0" parTransId="{45D9E2EE-9D98-41F1-BA84-454C7A4EDDA4}" sibTransId="{A4247D4F-A721-4742-8905-98A13A09CC7E}"/>
    <dgm:cxn modelId="{64F9E8F3-1BE3-4903-AE97-59CC76E0BC1F}" type="presParOf" srcId="{E47B0406-0B70-46B3-9B8D-9F3353B78B51}" destId="{68034183-89A5-4604-B71D-3FC9F2D4C241}" srcOrd="0" destOrd="0" presId="urn:microsoft.com/office/officeart/2005/8/layout/default"/>
    <dgm:cxn modelId="{DF6843AD-6D75-41A6-A67C-7DBB0EB48E0F}" type="presParOf" srcId="{E47B0406-0B70-46B3-9B8D-9F3353B78B51}" destId="{180A9715-157C-48E7-BED9-52CCB6AB2E1F}" srcOrd="1" destOrd="0" presId="urn:microsoft.com/office/officeart/2005/8/layout/default"/>
    <dgm:cxn modelId="{B52ED429-6423-440F-ABE0-A1E43F774DC8}" type="presParOf" srcId="{E47B0406-0B70-46B3-9B8D-9F3353B78B51}" destId="{C830ED9F-5EC0-4F36-BC20-1D941EF51585}" srcOrd="2" destOrd="0" presId="urn:microsoft.com/office/officeart/2005/8/layout/default"/>
    <dgm:cxn modelId="{A1269617-3EE8-43DD-A183-0FC9E683CC91}" type="presParOf" srcId="{E47B0406-0B70-46B3-9B8D-9F3353B78B51}" destId="{B0BD5834-67C7-4A0E-81E8-BF68D63D49B0}" srcOrd="3" destOrd="0" presId="urn:microsoft.com/office/officeart/2005/8/layout/default"/>
    <dgm:cxn modelId="{1FCDE7F5-AF80-4842-8FB2-217924D2519A}" type="presParOf" srcId="{E47B0406-0B70-46B3-9B8D-9F3353B78B51}" destId="{235B17BC-632D-4CF2-A15B-CF9F0147266F}" srcOrd="4" destOrd="0" presId="urn:microsoft.com/office/officeart/2005/8/layout/default"/>
    <dgm:cxn modelId="{51230C09-C52A-4F22-B656-F28BE85F21D6}" type="presParOf" srcId="{E47B0406-0B70-46B3-9B8D-9F3353B78B51}" destId="{D4EF7A76-AA70-4605-8475-6770355F2DD1}" srcOrd="5" destOrd="0" presId="urn:microsoft.com/office/officeart/2005/8/layout/default"/>
    <dgm:cxn modelId="{1B3A0C49-DAAC-4111-8043-68B5888C1AD9}" type="presParOf" srcId="{E47B0406-0B70-46B3-9B8D-9F3353B78B51}" destId="{AD6D4011-86D6-400F-B43E-C03E9F24662A}" srcOrd="6" destOrd="0" presId="urn:microsoft.com/office/officeart/2005/8/layout/default"/>
    <dgm:cxn modelId="{93F7341A-E22D-4231-A704-E28D3112CF18}" type="presParOf" srcId="{E47B0406-0B70-46B3-9B8D-9F3353B78B51}" destId="{D4A8B60A-8FC8-4FC6-867D-D6F7575AC323}" srcOrd="7" destOrd="0" presId="urn:microsoft.com/office/officeart/2005/8/layout/default"/>
    <dgm:cxn modelId="{DE8E4135-653D-4D3D-BC6C-33C6B0F5F121}" type="presParOf" srcId="{E47B0406-0B70-46B3-9B8D-9F3353B78B51}" destId="{85C6792B-4D8B-440F-B2F9-0D216F802315}" srcOrd="8" destOrd="0" presId="urn:microsoft.com/office/officeart/2005/8/layout/default"/>
    <dgm:cxn modelId="{89481479-60CB-43BD-8E36-EE19318D2651}" type="presParOf" srcId="{E47B0406-0B70-46B3-9B8D-9F3353B78B51}" destId="{DC981238-EF39-4B73-BB13-22E4C43ED747}" srcOrd="9" destOrd="0" presId="urn:microsoft.com/office/officeart/2005/8/layout/default"/>
    <dgm:cxn modelId="{B8928FC4-C715-40BB-9550-4EE40FC87C0D}" type="presParOf" srcId="{E47B0406-0B70-46B3-9B8D-9F3353B78B51}" destId="{C77A5998-B599-403B-8BCC-C547D1B46A19}" srcOrd="10" destOrd="0" presId="urn:microsoft.com/office/officeart/2005/8/layout/default"/>
    <dgm:cxn modelId="{B00D4F82-3B56-4649-866C-F79CB5153211}" type="presParOf" srcId="{E47B0406-0B70-46B3-9B8D-9F3353B78B51}" destId="{066206CD-92BE-418C-A1CD-FA5EF5832603}" srcOrd="11" destOrd="0" presId="urn:microsoft.com/office/officeart/2005/8/layout/default"/>
    <dgm:cxn modelId="{33AC6191-4C30-4DAE-AFE8-9876773C2B52}" type="presParOf" srcId="{E47B0406-0B70-46B3-9B8D-9F3353B78B51}" destId="{11EB07AF-2C4A-4240-A70E-574850581E32}" srcOrd="12" destOrd="0" presId="urn:microsoft.com/office/officeart/2005/8/layout/default"/>
    <dgm:cxn modelId="{ACC4FB72-88A9-457E-92A6-16032E21AA48}" type="presParOf" srcId="{E47B0406-0B70-46B3-9B8D-9F3353B78B51}" destId="{4F74B65C-FD40-46CC-969E-B199CEB9A3F5}" srcOrd="13" destOrd="0" presId="urn:microsoft.com/office/officeart/2005/8/layout/default"/>
    <dgm:cxn modelId="{84A99349-7691-4673-9932-37071FC0717F}" type="presParOf" srcId="{E47B0406-0B70-46B3-9B8D-9F3353B78B51}" destId="{DDD8552D-8E10-42E1-AE88-F39E7D745164}" srcOrd="14" destOrd="0" presId="urn:microsoft.com/office/officeart/2005/8/layout/default"/>
    <dgm:cxn modelId="{5504248C-445F-4C2F-A906-A39BFBEB87BB}" type="presParOf" srcId="{E47B0406-0B70-46B3-9B8D-9F3353B78B51}" destId="{0BEA6D5C-88C0-45CF-85ED-7E57DEC557D8}" srcOrd="15" destOrd="0" presId="urn:microsoft.com/office/officeart/2005/8/layout/default"/>
    <dgm:cxn modelId="{974473D6-9BFE-4E42-BD64-B95824A358ED}" type="presParOf" srcId="{E47B0406-0B70-46B3-9B8D-9F3353B78B51}" destId="{C4D128D7-4286-4834-B13C-D5B242941E91}" srcOrd="16" destOrd="0" presId="urn:microsoft.com/office/officeart/2005/8/layout/default"/>
    <dgm:cxn modelId="{4C3CE430-DD31-4E0C-89D3-F20640902B8C}" type="presParOf" srcId="{E47B0406-0B70-46B3-9B8D-9F3353B78B51}" destId="{A2468F1D-96B0-471F-85AE-A4600749E042}" srcOrd="17" destOrd="0" presId="urn:microsoft.com/office/officeart/2005/8/layout/default"/>
    <dgm:cxn modelId="{5917CE31-D0D5-4C79-AAF7-E3F18B15FECC}" type="presParOf" srcId="{E47B0406-0B70-46B3-9B8D-9F3353B78B51}" destId="{5BFDB6B3-F7C2-4192-9318-2078AA812CEF}" srcOrd="18" destOrd="0" presId="urn:microsoft.com/office/officeart/2005/8/layout/default"/>
    <dgm:cxn modelId="{91251729-9FD5-401C-83A5-4392842CBC3F}" type="presParOf" srcId="{E47B0406-0B70-46B3-9B8D-9F3353B78B51}" destId="{D370E2A3-3692-42CE-B080-195171C642E1}" srcOrd="19" destOrd="0" presId="urn:microsoft.com/office/officeart/2005/8/layout/default"/>
    <dgm:cxn modelId="{94C2D359-E54D-492F-BD54-770B0C307D80}" type="presParOf" srcId="{E47B0406-0B70-46B3-9B8D-9F3353B78B51}" destId="{1C0A21F6-FF40-4B56-9C7F-45CA219FF3CC}" srcOrd="20" destOrd="0" presId="urn:microsoft.com/office/officeart/2005/8/layout/default"/>
    <dgm:cxn modelId="{3A0F7D6D-1523-4CBB-BABE-B5855F55BA6A}" type="presParOf" srcId="{E47B0406-0B70-46B3-9B8D-9F3353B78B51}" destId="{C3B3E0F4-0646-49A4-BC97-D9197CC09DF6}" srcOrd="21" destOrd="0" presId="urn:microsoft.com/office/officeart/2005/8/layout/default"/>
    <dgm:cxn modelId="{432AF2B4-2EA1-4BAE-95DB-3C510DE355D7}" type="presParOf" srcId="{E47B0406-0B70-46B3-9B8D-9F3353B78B51}" destId="{10B2C334-CE90-4ECA-9788-EB80B00F1B9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656423-85FE-47AE-8974-A501EFDE888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C088F233-A671-4631-9037-5E6B1F5EED92}">
      <dgm:prSet phldrT="[Text]"/>
      <dgm:spPr/>
      <dgm:t>
        <a:bodyPr/>
        <a:lstStyle/>
        <a:p>
          <a:r>
            <a:rPr lang="en-PH" dirty="0" smtClean="0"/>
            <a:t>Phenomenology</a:t>
          </a:r>
          <a:endParaRPr lang="en-PH" dirty="0"/>
        </a:p>
      </dgm:t>
    </dgm:pt>
    <dgm:pt modelId="{5243E8EC-708B-4FBD-AAFC-CB19CAA5D7DF}" type="parTrans" cxnId="{0D04924B-A389-4DFE-82EA-436F8E85AB3C}">
      <dgm:prSet/>
      <dgm:spPr/>
      <dgm:t>
        <a:bodyPr/>
        <a:lstStyle/>
        <a:p>
          <a:endParaRPr lang="en-PH"/>
        </a:p>
      </dgm:t>
    </dgm:pt>
    <dgm:pt modelId="{D15DFEAD-F455-42C2-AFD6-8D8C5EE1E8A6}" type="sibTrans" cxnId="{0D04924B-A389-4DFE-82EA-436F8E85AB3C}">
      <dgm:prSet/>
      <dgm:spPr/>
      <dgm:t>
        <a:bodyPr/>
        <a:lstStyle/>
        <a:p>
          <a:endParaRPr lang="en-PH"/>
        </a:p>
      </dgm:t>
    </dgm:pt>
    <dgm:pt modelId="{E6E0C570-83B7-417B-82F0-60C9D5D18C3F}">
      <dgm:prSet phldrT="[Text]" custT="1"/>
      <dgm:spPr/>
      <dgm:t>
        <a:bodyPr/>
        <a:lstStyle/>
        <a:p>
          <a:r>
            <a:rPr lang="en-PH" sz="1400" dirty="0" smtClean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rPr>
            <a:t>"The purpose of the phenomenological approach is to illuminate the specific, to identify phenomena through how they are perceived by the actors in a situation" (Lester, 1999).</a:t>
          </a:r>
          <a:endParaRPr lang="en-PH" sz="1400" dirty="0">
            <a:solidFill>
              <a:schemeClr val="bg2"/>
            </a:solidFill>
          </a:endParaRPr>
        </a:p>
      </dgm:t>
    </dgm:pt>
    <dgm:pt modelId="{CD302E85-B0BF-4E12-A8D8-B8EAB3DF906F}" type="parTrans" cxnId="{71A23088-B594-4E98-B698-C027C0686985}">
      <dgm:prSet/>
      <dgm:spPr/>
      <dgm:t>
        <a:bodyPr/>
        <a:lstStyle/>
        <a:p>
          <a:endParaRPr lang="en-PH"/>
        </a:p>
      </dgm:t>
    </dgm:pt>
    <dgm:pt modelId="{3413B8FD-4904-4803-8450-C49C1FF132EC}" type="sibTrans" cxnId="{71A23088-B594-4E98-B698-C027C0686985}">
      <dgm:prSet/>
      <dgm:spPr/>
      <dgm:t>
        <a:bodyPr/>
        <a:lstStyle/>
        <a:p>
          <a:endParaRPr lang="en-PH"/>
        </a:p>
      </dgm:t>
    </dgm:pt>
    <dgm:pt modelId="{0785FA82-808C-42CC-A0B1-B7EA9BD12848}">
      <dgm:prSet phldrT="[Text]"/>
      <dgm:spPr/>
      <dgm:t>
        <a:bodyPr/>
        <a:lstStyle/>
        <a:p>
          <a:r>
            <a:rPr lang="en-PH" dirty="0" smtClean="0"/>
            <a:t>Ethnography</a:t>
          </a:r>
          <a:endParaRPr lang="en-PH" dirty="0"/>
        </a:p>
      </dgm:t>
    </dgm:pt>
    <dgm:pt modelId="{D608AF65-9FBC-4BDD-A050-680C49F19A60}" type="parTrans" cxnId="{F291D189-7FF5-4AAB-B1C3-2B2AB5D5E2DD}">
      <dgm:prSet/>
      <dgm:spPr/>
      <dgm:t>
        <a:bodyPr/>
        <a:lstStyle/>
        <a:p>
          <a:endParaRPr lang="en-PH"/>
        </a:p>
      </dgm:t>
    </dgm:pt>
    <dgm:pt modelId="{4C7B4EC8-BB89-42AB-A26C-BBC768FAAFA4}" type="sibTrans" cxnId="{F291D189-7FF5-4AAB-B1C3-2B2AB5D5E2DD}">
      <dgm:prSet/>
      <dgm:spPr/>
      <dgm:t>
        <a:bodyPr/>
        <a:lstStyle/>
        <a:p>
          <a:endParaRPr lang="en-PH"/>
        </a:p>
      </dgm:t>
    </dgm:pt>
    <dgm:pt modelId="{AF3A39A6-FE6C-4088-8EBD-ABCB419C8F43}">
      <dgm:prSet phldrT="[Text]" custT="1"/>
      <dgm:spPr/>
      <dgm:t>
        <a:bodyPr/>
        <a:lstStyle/>
        <a:p>
          <a:r>
            <a:rPr lang="en-PH" sz="950" dirty="0" smtClean="0">
              <a:solidFill>
                <a:schemeClr val="bg2"/>
              </a:solidFill>
            </a:rPr>
            <a:t>Ethnography refers to the process of collecting primary data through fieldwork (participant observation) about a culture-sharing group with emphasis on a particular cultural parameter. The end-goal of this process is the production of vivid (written) accounts of the cultural parameter as a lived experience of the participants or agents of the culture-sharing group.</a:t>
          </a:r>
          <a:endParaRPr lang="en-PH" sz="950" dirty="0">
            <a:solidFill>
              <a:schemeClr val="bg2"/>
            </a:solidFill>
          </a:endParaRPr>
        </a:p>
      </dgm:t>
    </dgm:pt>
    <dgm:pt modelId="{8AA85935-AFC2-42F4-8A99-3A91A4B57C74}" type="parTrans" cxnId="{B8A749E2-5CC8-494F-8981-2B72A0B712B2}">
      <dgm:prSet/>
      <dgm:spPr/>
      <dgm:t>
        <a:bodyPr/>
        <a:lstStyle/>
        <a:p>
          <a:endParaRPr lang="en-PH"/>
        </a:p>
      </dgm:t>
    </dgm:pt>
    <dgm:pt modelId="{0436AFA6-28FC-4E86-9843-41089CF661BE}" type="sibTrans" cxnId="{B8A749E2-5CC8-494F-8981-2B72A0B712B2}">
      <dgm:prSet/>
      <dgm:spPr/>
      <dgm:t>
        <a:bodyPr/>
        <a:lstStyle/>
        <a:p>
          <a:endParaRPr lang="en-PH"/>
        </a:p>
      </dgm:t>
    </dgm:pt>
    <dgm:pt modelId="{EDEA9F7A-BC5F-4F78-A2F6-33326B4ED330}">
      <dgm:prSet/>
      <dgm:spPr/>
      <dgm:t>
        <a:bodyPr/>
        <a:lstStyle/>
        <a:p>
          <a:r>
            <a:rPr lang="en-PH" dirty="0" smtClean="0"/>
            <a:t>Case Study</a:t>
          </a:r>
          <a:endParaRPr lang="en-PH" dirty="0"/>
        </a:p>
      </dgm:t>
    </dgm:pt>
    <dgm:pt modelId="{FA642CC8-1672-435C-9027-FE1657598B46}" type="parTrans" cxnId="{A5D7AEEB-0DBE-441B-9C84-C91524D4F623}">
      <dgm:prSet/>
      <dgm:spPr/>
      <dgm:t>
        <a:bodyPr/>
        <a:lstStyle/>
        <a:p>
          <a:endParaRPr lang="en-PH"/>
        </a:p>
      </dgm:t>
    </dgm:pt>
    <dgm:pt modelId="{C770F1B6-A5EF-459E-873C-F06527A9D746}" type="sibTrans" cxnId="{A5D7AEEB-0DBE-441B-9C84-C91524D4F623}">
      <dgm:prSet/>
      <dgm:spPr/>
      <dgm:t>
        <a:bodyPr/>
        <a:lstStyle/>
        <a:p>
          <a:endParaRPr lang="en-PH"/>
        </a:p>
      </dgm:t>
    </dgm:pt>
    <dgm:pt modelId="{6B5BD961-805B-48C0-B2A5-97DB7020B533}">
      <dgm:prSet/>
      <dgm:spPr/>
      <dgm:t>
        <a:bodyPr/>
        <a:lstStyle/>
        <a:p>
          <a:r>
            <a:rPr lang="en-PH" dirty="0" smtClean="0"/>
            <a:t>Grounded Theory</a:t>
          </a:r>
          <a:endParaRPr lang="en-PH" dirty="0"/>
        </a:p>
      </dgm:t>
    </dgm:pt>
    <dgm:pt modelId="{25704019-6893-44AC-8630-37B33F6DCD79}" type="parTrans" cxnId="{74AB3E0D-AF47-4471-9AF2-A19BAE0C7ED3}">
      <dgm:prSet/>
      <dgm:spPr/>
      <dgm:t>
        <a:bodyPr/>
        <a:lstStyle/>
        <a:p>
          <a:endParaRPr lang="en-PH"/>
        </a:p>
      </dgm:t>
    </dgm:pt>
    <dgm:pt modelId="{638065FA-7739-4175-92DF-BF51139D13AF}" type="sibTrans" cxnId="{74AB3E0D-AF47-4471-9AF2-A19BAE0C7ED3}">
      <dgm:prSet/>
      <dgm:spPr/>
      <dgm:t>
        <a:bodyPr/>
        <a:lstStyle/>
        <a:p>
          <a:endParaRPr lang="en-PH"/>
        </a:p>
      </dgm:t>
    </dgm:pt>
    <dgm:pt modelId="{2C500637-0087-455E-B97C-363A1931DFFA}">
      <dgm:prSet custT="1"/>
      <dgm:spPr/>
      <dgm:t>
        <a:bodyPr/>
        <a:lstStyle/>
        <a:p>
          <a:r>
            <a:rPr lang="en-PH" sz="1050" dirty="0" smtClean="0">
              <a:solidFill>
                <a:schemeClr val="bg2"/>
              </a:solidFill>
            </a:rPr>
            <a:t>Qualitative case study is a research design that seeks to understand a phenomenon or a set of phenomena utilizing various sources of data.  It is either descriptive or exploratory in purpose with an overarching goal of generating a conceptual framework that allows understanding of the case or cases of interest. </a:t>
          </a:r>
          <a:endParaRPr lang="en-PH" sz="1050" dirty="0">
            <a:solidFill>
              <a:schemeClr val="bg2"/>
            </a:solidFill>
          </a:endParaRPr>
        </a:p>
      </dgm:t>
    </dgm:pt>
    <dgm:pt modelId="{859B9875-D958-4F8F-B62C-3DDAD972B9D4}" type="parTrans" cxnId="{74FEE187-8C69-422C-89AA-D7E26F459521}">
      <dgm:prSet/>
      <dgm:spPr/>
      <dgm:t>
        <a:bodyPr/>
        <a:lstStyle/>
        <a:p>
          <a:endParaRPr lang="en-PH"/>
        </a:p>
      </dgm:t>
    </dgm:pt>
    <dgm:pt modelId="{58D9C252-4A9E-43B8-84C2-BF4401C81026}" type="sibTrans" cxnId="{74FEE187-8C69-422C-89AA-D7E26F459521}">
      <dgm:prSet/>
      <dgm:spPr/>
      <dgm:t>
        <a:bodyPr/>
        <a:lstStyle/>
        <a:p>
          <a:endParaRPr lang="en-PH"/>
        </a:p>
      </dgm:t>
    </dgm:pt>
    <dgm:pt modelId="{79BB39C7-CC92-4E55-8F93-9D481ED1FACA}">
      <dgm:prSet/>
      <dgm:spPr/>
      <dgm:t>
        <a:bodyPr/>
        <a:lstStyle/>
        <a:p>
          <a:r>
            <a:rPr lang="en-PH" dirty="0" smtClean="0"/>
            <a:t>‘the discovery of theory from data systematically obtained from social research’ (Glaser and Strauss 1967: 2)</a:t>
          </a:r>
          <a:endParaRPr lang="en-PH" dirty="0"/>
        </a:p>
      </dgm:t>
    </dgm:pt>
    <dgm:pt modelId="{D507B155-5E2E-4E09-B319-992DB50F3488}" type="parTrans" cxnId="{C53B94B1-7083-49A3-8AAF-994A6EC2C28A}">
      <dgm:prSet/>
      <dgm:spPr/>
      <dgm:t>
        <a:bodyPr/>
        <a:lstStyle/>
        <a:p>
          <a:endParaRPr lang="en-PH"/>
        </a:p>
      </dgm:t>
    </dgm:pt>
    <dgm:pt modelId="{14B731F9-5E6D-4F94-8290-3D7E497A29CF}" type="sibTrans" cxnId="{C53B94B1-7083-49A3-8AAF-994A6EC2C28A}">
      <dgm:prSet/>
      <dgm:spPr/>
      <dgm:t>
        <a:bodyPr/>
        <a:lstStyle/>
        <a:p>
          <a:endParaRPr lang="en-PH"/>
        </a:p>
      </dgm:t>
    </dgm:pt>
    <dgm:pt modelId="{11AFB8F3-F591-4618-8406-8CEF0270B3CC}" type="pres">
      <dgm:prSet presAssocID="{9E656423-85FE-47AE-8974-A501EFDE888F}" presName="Name0" presStyleCnt="0">
        <dgm:presLayoutVars>
          <dgm:dir/>
          <dgm:animLvl val="lvl"/>
          <dgm:resizeHandles/>
        </dgm:presLayoutVars>
      </dgm:prSet>
      <dgm:spPr/>
    </dgm:pt>
    <dgm:pt modelId="{3B234EBE-1EBF-4801-A0FF-6B557FDA8B1E}" type="pres">
      <dgm:prSet presAssocID="{C088F233-A671-4631-9037-5E6B1F5EED92}" presName="linNode" presStyleCnt="0"/>
      <dgm:spPr/>
    </dgm:pt>
    <dgm:pt modelId="{2782AFEE-520B-48F3-8CCC-E5C5F04199D1}" type="pres">
      <dgm:prSet presAssocID="{C088F233-A671-4631-9037-5E6B1F5EED92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92031D7-2EA6-4873-978D-B63653111C3F}" type="pres">
      <dgm:prSet presAssocID="{C088F233-A671-4631-9037-5E6B1F5EED9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7A8B7E1-1689-4030-B99F-5C7610208588}" type="pres">
      <dgm:prSet presAssocID="{D15DFEAD-F455-42C2-AFD6-8D8C5EE1E8A6}" presName="spacing" presStyleCnt="0"/>
      <dgm:spPr/>
    </dgm:pt>
    <dgm:pt modelId="{906D3F0F-24DC-48CB-9F8F-7B8D15D882AB}" type="pres">
      <dgm:prSet presAssocID="{0785FA82-808C-42CC-A0B1-B7EA9BD12848}" presName="linNode" presStyleCnt="0"/>
      <dgm:spPr/>
    </dgm:pt>
    <dgm:pt modelId="{0FDE912C-8748-485D-B1DD-679FAB87D32C}" type="pres">
      <dgm:prSet presAssocID="{0785FA82-808C-42CC-A0B1-B7EA9BD1284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C4C5C0F-BFA1-439A-8C18-6242A52A7C3C}" type="pres">
      <dgm:prSet presAssocID="{0785FA82-808C-42CC-A0B1-B7EA9BD1284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363AEA1-0E0F-448A-A4AA-EDEF5C0E1330}" type="pres">
      <dgm:prSet presAssocID="{4C7B4EC8-BB89-42AB-A26C-BBC768FAAFA4}" presName="spacing" presStyleCnt="0"/>
      <dgm:spPr/>
    </dgm:pt>
    <dgm:pt modelId="{74AB2EF3-4078-46FE-91D7-C4DBEEDC4D99}" type="pres">
      <dgm:prSet presAssocID="{EDEA9F7A-BC5F-4F78-A2F6-33326B4ED330}" presName="linNode" presStyleCnt="0"/>
      <dgm:spPr/>
    </dgm:pt>
    <dgm:pt modelId="{1EDECC71-B524-4863-9D3F-FD6B18BA650F}" type="pres">
      <dgm:prSet presAssocID="{EDEA9F7A-BC5F-4F78-A2F6-33326B4ED33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911AA11-F050-4B08-9C76-DA32BEA831D4}" type="pres">
      <dgm:prSet presAssocID="{EDEA9F7A-BC5F-4F78-A2F6-33326B4ED330}" presName="childShp" presStyleLbl="bgAccFollowNode1" presStyleIdx="2" presStyleCnt="4">
        <dgm:presLayoutVars>
          <dgm:bulletEnabled val="1"/>
        </dgm:presLayoutVars>
      </dgm:prSet>
      <dgm:spPr/>
    </dgm:pt>
    <dgm:pt modelId="{FBA1F11D-4473-4577-A57A-7306CAF3FB7A}" type="pres">
      <dgm:prSet presAssocID="{C770F1B6-A5EF-459E-873C-F06527A9D746}" presName="spacing" presStyleCnt="0"/>
      <dgm:spPr/>
    </dgm:pt>
    <dgm:pt modelId="{8633C741-DEFB-4A3E-910F-CC8D7BC635F2}" type="pres">
      <dgm:prSet presAssocID="{6B5BD961-805B-48C0-B2A5-97DB7020B533}" presName="linNode" presStyleCnt="0"/>
      <dgm:spPr/>
    </dgm:pt>
    <dgm:pt modelId="{9C3D68FC-FA73-48DE-B3D7-8F3AA3B8CFAA}" type="pres">
      <dgm:prSet presAssocID="{6B5BD961-805B-48C0-B2A5-97DB7020B533}" presName="parentShp" presStyleLbl="node1" presStyleIdx="3" presStyleCnt="4">
        <dgm:presLayoutVars>
          <dgm:bulletEnabled val="1"/>
        </dgm:presLayoutVars>
      </dgm:prSet>
      <dgm:spPr/>
    </dgm:pt>
    <dgm:pt modelId="{236AEEFE-BD55-4C0A-A375-A92FFC093AA5}" type="pres">
      <dgm:prSet presAssocID="{6B5BD961-805B-48C0-B2A5-97DB7020B53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53B94B1-7083-49A3-8AAF-994A6EC2C28A}" srcId="{6B5BD961-805B-48C0-B2A5-97DB7020B533}" destId="{79BB39C7-CC92-4E55-8F93-9D481ED1FACA}" srcOrd="0" destOrd="0" parTransId="{D507B155-5E2E-4E09-B319-992DB50F3488}" sibTransId="{14B731F9-5E6D-4F94-8290-3D7E497A29CF}"/>
    <dgm:cxn modelId="{B8A749E2-5CC8-494F-8981-2B72A0B712B2}" srcId="{0785FA82-808C-42CC-A0B1-B7EA9BD12848}" destId="{AF3A39A6-FE6C-4088-8EBD-ABCB419C8F43}" srcOrd="0" destOrd="0" parTransId="{8AA85935-AFC2-42F4-8A99-3A91A4B57C74}" sibTransId="{0436AFA6-28FC-4E86-9843-41089CF661BE}"/>
    <dgm:cxn modelId="{71564498-6A8C-45A0-91C9-752AE29C0AAD}" type="presOf" srcId="{EDEA9F7A-BC5F-4F78-A2F6-33326B4ED330}" destId="{1EDECC71-B524-4863-9D3F-FD6B18BA650F}" srcOrd="0" destOrd="0" presId="urn:microsoft.com/office/officeart/2005/8/layout/vList6"/>
    <dgm:cxn modelId="{C68C8C49-01DA-416B-8FBF-C62CD14FF104}" type="presOf" srcId="{9E656423-85FE-47AE-8974-A501EFDE888F}" destId="{11AFB8F3-F591-4618-8406-8CEF0270B3CC}" srcOrd="0" destOrd="0" presId="urn:microsoft.com/office/officeart/2005/8/layout/vList6"/>
    <dgm:cxn modelId="{8D6B4C08-5B29-4BE8-9253-E2204B7767E7}" type="presOf" srcId="{79BB39C7-CC92-4E55-8F93-9D481ED1FACA}" destId="{236AEEFE-BD55-4C0A-A375-A92FFC093AA5}" srcOrd="0" destOrd="0" presId="urn:microsoft.com/office/officeart/2005/8/layout/vList6"/>
    <dgm:cxn modelId="{A92301C9-CA7D-44C1-ADE4-5A64E55E86DF}" type="presOf" srcId="{C088F233-A671-4631-9037-5E6B1F5EED92}" destId="{2782AFEE-520B-48F3-8CCC-E5C5F04199D1}" srcOrd="0" destOrd="0" presId="urn:microsoft.com/office/officeart/2005/8/layout/vList6"/>
    <dgm:cxn modelId="{D46C0255-3A34-4A38-BF62-DC55F65917B9}" type="presOf" srcId="{AF3A39A6-FE6C-4088-8EBD-ABCB419C8F43}" destId="{EC4C5C0F-BFA1-439A-8C18-6242A52A7C3C}" srcOrd="0" destOrd="0" presId="urn:microsoft.com/office/officeart/2005/8/layout/vList6"/>
    <dgm:cxn modelId="{A5D7AEEB-0DBE-441B-9C84-C91524D4F623}" srcId="{9E656423-85FE-47AE-8974-A501EFDE888F}" destId="{EDEA9F7A-BC5F-4F78-A2F6-33326B4ED330}" srcOrd="2" destOrd="0" parTransId="{FA642CC8-1672-435C-9027-FE1657598B46}" sibTransId="{C770F1B6-A5EF-459E-873C-F06527A9D746}"/>
    <dgm:cxn modelId="{74FEE187-8C69-422C-89AA-D7E26F459521}" srcId="{EDEA9F7A-BC5F-4F78-A2F6-33326B4ED330}" destId="{2C500637-0087-455E-B97C-363A1931DFFA}" srcOrd="0" destOrd="0" parTransId="{859B9875-D958-4F8F-B62C-3DDAD972B9D4}" sibTransId="{58D9C252-4A9E-43B8-84C2-BF4401C81026}"/>
    <dgm:cxn modelId="{E2A30DE1-3C41-4A45-8DAA-0A8FC635A72A}" type="presOf" srcId="{E6E0C570-83B7-417B-82F0-60C9D5D18C3F}" destId="{692031D7-2EA6-4873-978D-B63653111C3F}" srcOrd="0" destOrd="0" presId="urn:microsoft.com/office/officeart/2005/8/layout/vList6"/>
    <dgm:cxn modelId="{74AB3E0D-AF47-4471-9AF2-A19BAE0C7ED3}" srcId="{9E656423-85FE-47AE-8974-A501EFDE888F}" destId="{6B5BD961-805B-48C0-B2A5-97DB7020B533}" srcOrd="3" destOrd="0" parTransId="{25704019-6893-44AC-8630-37B33F6DCD79}" sibTransId="{638065FA-7739-4175-92DF-BF51139D13AF}"/>
    <dgm:cxn modelId="{E49E5A76-4313-4CE9-8615-6B094CD55F8D}" type="presOf" srcId="{0785FA82-808C-42CC-A0B1-B7EA9BD12848}" destId="{0FDE912C-8748-485D-B1DD-679FAB87D32C}" srcOrd="0" destOrd="0" presId="urn:microsoft.com/office/officeart/2005/8/layout/vList6"/>
    <dgm:cxn modelId="{EB56A993-A50F-4D3B-BDFB-A0B8D7DEDD17}" type="presOf" srcId="{6B5BD961-805B-48C0-B2A5-97DB7020B533}" destId="{9C3D68FC-FA73-48DE-B3D7-8F3AA3B8CFAA}" srcOrd="0" destOrd="0" presId="urn:microsoft.com/office/officeart/2005/8/layout/vList6"/>
    <dgm:cxn modelId="{0D04924B-A389-4DFE-82EA-436F8E85AB3C}" srcId="{9E656423-85FE-47AE-8974-A501EFDE888F}" destId="{C088F233-A671-4631-9037-5E6B1F5EED92}" srcOrd="0" destOrd="0" parTransId="{5243E8EC-708B-4FBD-AAFC-CB19CAA5D7DF}" sibTransId="{D15DFEAD-F455-42C2-AFD6-8D8C5EE1E8A6}"/>
    <dgm:cxn modelId="{F291D189-7FF5-4AAB-B1C3-2B2AB5D5E2DD}" srcId="{9E656423-85FE-47AE-8974-A501EFDE888F}" destId="{0785FA82-808C-42CC-A0B1-B7EA9BD12848}" srcOrd="1" destOrd="0" parTransId="{D608AF65-9FBC-4BDD-A050-680C49F19A60}" sibTransId="{4C7B4EC8-BB89-42AB-A26C-BBC768FAAFA4}"/>
    <dgm:cxn modelId="{EF6731B1-E8D2-417F-9C12-30EF78AF4F5B}" type="presOf" srcId="{2C500637-0087-455E-B97C-363A1931DFFA}" destId="{F911AA11-F050-4B08-9C76-DA32BEA831D4}" srcOrd="0" destOrd="0" presId="urn:microsoft.com/office/officeart/2005/8/layout/vList6"/>
    <dgm:cxn modelId="{71A23088-B594-4E98-B698-C027C0686985}" srcId="{C088F233-A671-4631-9037-5E6B1F5EED92}" destId="{E6E0C570-83B7-417B-82F0-60C9D5D18C3F}" srcOrd="0" destOrd="0" parTransId="{CD302E85-B0BF-4E12-A8D8-B8EAB3DF906F}" sibTransId="{3413B8FD-4904-4803-8450-C49C1FF132EC}"/>
    <dgm:cxn modelId="{2A5D2062-8C67-4130-9233-5391F0B617FA}" type="presParOf" srcId="{11AFB8F3-F591-4618-8406-8CEF0270B3CC}" destId="{3B234EBE-1EBF-4801-A0FF-6B557FDA8B1E}" srcOrd="0" destOrd="0" presId="urn:microsoft.com/office/officeart/2005/8/layout/vList6"/>
    <dgm:cxn modelId="{13816C23-40A7-457D-883F-5756D139F5D6}" type="presParOf" srcId="{3B234EBE-1EBF-4801-A0FF-6B557FDA8B1E}" destId="{2782AFEE-520B-48F3-8CCC-E5C5F04199D1}" srcOrd="0" destOrd="0" presId="urn:microsoft.com/office/officeart/2005/8/layout/vList6"/>
    <dgm:cxn modelId="{A330B568-219D-47B3-BCE8-4CB4B6C02AF5}" type="presParOf" srcId="{3B234EBE-1EBF-4801-A0FF-6B557FDA8B1E}" destId="{692031D7-2EA6-4873-978D-B63653111C3F}" srcOrd="1" destOrd="0" presId="urn:microsoft.com/office/officeart/2005/8/layout/vList6"/>
    <dgm:cxn modelId="{A5652691-8B78-4273-A5E1-CA1D6765D10B}" type="presParOf" srcId="{11AFB8F3-F591-4618-8406-8CEF0270B3CC}" destId="{C7A8B7E1-1689-4030-B99F-5C7610208588}" srcOrd="1" destOrd="0" presId="urn:microsoft.com/office/officeart/2005/8/layout/vList6"/>
    <dgm:cxn modelId="{5232E30A-E08B-4F84-9043-5236B5A2E289}" type="presParOf" srcId="{11AFB8F3-F591-4618-8406-8CEF0270B3CC}" destId="{906D3F0F-24DC-48CB-9F8F-7B8D15D882AB}" srcOrd="2" destOrd="0" presId="urn:microsoft.com/office/officeart/2005/8/layout/vList6"/>
    <dgm:cxn modelId="{342E9383-5888-4929-9C8B-EEF5A07EEE60}" type="presParOf" srcId="{906D3F0F-24DC-48CB-9F8F-7B8D15D882AB}" destId="{0FDE912C-8748-485D-B1DD-679FAB87D32C}" srcOrd="0" destOrd="0" presId="urn:microsoft.com/office/officeart/2005/8/layout/vList6"/>
    <dgm:cxn modelId="{64E93121-94B9-4FC5-98A9-E4C89AD04F02}" type="presParOf" srcId="{906D3F0F-24DC-48CB-9F8F-7B8D15D882AB}" destId="{EC4C5C0F-BFA1-439A-8C18-6242A52A7C3C}" srcOrd="1" destOrd="0" presId="urn:microsoft.com/office/officeart/2005/8/layout/vList6"/>
    <dgm:cxn modelId="{AA576146-6388-43AB-9E97-D26544BAB2B1}" type="presParOf" srcId="{11AFB8F3-F591-4618-8406-8CEF0270B3CC}" destId="{B363AEA1-0E0F-448A-A4AA-EDEF5C0E1330}" srcOrd="3" destOrd="0" presId="urn:microsoft.com/office/officeart/2005/8/layout/vList6"/>
    <dgm:cxn modelId="{B885EB5A-A2A5-40E9-807F-C88D4E4D7808}" type="presParOf" srcId="{11AFB8F3-F591-4618-8406-8CEF0270B3CC}" destId="{74AB2EF3-4078-46FE-91D7-C4DBEEDC4D99}" srcOrd="4" destOrd="0" presId="urn:microsoft.com/office/officeart/2005/8/layout/vList6"/>
    <dgm:cxn modelId="{DB3ED3B7-F446-4905-828F-4F6D348B91F3}" type="presParOf" srcId="{74AB2EF3-4078-46FE-91D7-C4DBEEDC4D99}" destId="{1EDECC71-B524-4863-9D3F-FD6B18BA650F}" srcOrd="0" destOrd="0" presId="urn:microsoft.com/office/officeart/2005/8/layout/vList6"/>
    <dgm:cxn modelId="{3F7D164A-02E5-4CC6-8239-E40261FAAC04}" type="presParOf" srcId="{74AB2EF3-4078-46FE-91D7-C4DBEEDC4D99}" destId="{F911AA11-F050-4B08-9C76-DA32BEA831D4}" srcOrd="1" destOrd="0" presId="urn:microsoft.com/office/officeart/2005/8/layout/vList6"/>
    <dgm:cxn modelId="{7681E309-9015-4453-9633-6EF308EB2684}" type="presParOf" srcId="{11AFB8F3-F591-4618-8406-8CEF0270B3CC}" destId="{FBA1F11D-4473-4577-A57A-7306CAF3FB7A}" srcOrd="5" destOrd="0" presId="urn:microsoft.com/office/officeart/2005/8/layout/vList6"/>
    <dgm:cxn modelId="{2D8D2D45-FF55-484A-9AA2-BE88D249B523}" type="presParOf" srcId="{11AFB8F3-F591-4618-8406-8CEF0270B3CC}" destId="{8633C741-DEFB-4A3E-910F-CC8D7BC635F2}" srcOrd="6" destOrd="0" presId="urn:microsoft.com/office/officeart/2005/8/layout/vList6"/>
    <dgm:cxn modelId="{2C6A5483-2F96-42EE-BC0C-F935F8F6E8B1}" type="presParOf" srcId="{8633C741-DEFB-4A3E-910F-CC8D7BC635F2}" destId="{9C3D68FC-FA73-48DE-B3D7-8F3AA3B8CFAA}" srcOrd="0" destOrd="0" presId="urn:microsoft.com/office/officeart/2005/8/layout/vList6"/>
    <dgm:cxn modelId="{F44648B7-C792-4D2D-9B34-342DBD1F9940}" type="presParOf" srcId="{8633C741-DEFB-4A3E-910F-CC8D7BC635F2}" destId="{236AEEFE-BD55-4C0A-A375-A92FFC093A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D9D3F9-AE0F-4AB6-B796-B3F389C607BC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DEC0C463-8CE4-4532-A707-81E39D65D8FD}">
      <dgm:prSet phldrT="[Text]"/>
      <dgm:spPr/>
      <dgm:t>
        <a:bodyPr/>
        <a:lstStyle/>
        <a:p>
          <a:r>
            <a:rPr lang="en-PH" dirty="0" smtClean="0"/>
            <a:t>Phenomenology</a:t>
          </a:r>
          <a:endParaRPr lang="en-PH" dirty="0"/>
        </a:p>
      </dgm:t>
    </dgm:pt>
    <dgm:pt modelId="{837CB45C-C863-4D2F-B567-A247E637BCCA}" type="parTrans" cxnId="{7A6AEDD1-FA2F-4F34-87EB-D5A9B35E186A}">
      <dgm:prSet/>
      <dgm:spPr/>
      <dgm:t>
        <a:bodyPr/>
        <a:lstStyle/>
        <a:p>
          <a:endParaRPr lang="en-PH"/>
        </a:p>
      </dgm:t>
    </dgm:pt>
    <dgm:pt modelId="{B4D32020-C221-4C9C-B3B1-1FC7A9C57AA8}" type="sibTrans" cxnId="{7A6AEDD1-FA2F-4F34-87EB-D5A9B35E186A}">
      <dgm:prSet/>
      <dgm:spPr/>
      <dgm:t>
        <a:bodyPr/>
        <a:lstStyle/>
        <a:p>
          <a:endParaRPr lang="en-PH"/>
        </a:p>
      </dgm:t>
    </dgm:pt>
    <dgm:pt modelId="{5EB9754A-E445-4DF9-AF57-6CA94EAC113E}">
      <dgm:prSet phldrT="[Text]"/>
      <dgm:spPr/>
      <dgm:t>
        <a:bodyPr/>
        <a:lstStyle/>
        <a:p>
          <a:r>
            <a:rPr lang="en-PH" dirty="0" smtClean="0"/>
            <a:t>Phenomenon, Descriptions of the phenomenon as experienced or interpretation of the experience </a:t>
          </a:r>
          <a:endParaRPr lang="en-PH" dirty="0"/>
        </a:p>
      </dgm:t>
    </dgm:pt>
    <dgm:pt modelId="{D5D1A635-5E3B-4D4F-90C6-7B79D6AABD19}" type="parTrans" cxnId="{6DC4F30A-A428-4299-BD00-CC8E0E43B2B9}">
      <dgm:prSet/>
      <dgm:spPr/>
      <dgm:t>
        <a:bodyPr/>
        <a:lstStyle/>
        <a:p>
          <a:endParaRPr lang="en-PH"/>
        </a:p>
      </dgm:t>
    </dgm:pt>
    <dgm:pt modelId="{F83EF267-C8A0-4F55-B062-C4F0B86858CA}" type="sibTrans" cxnId="{6DC4F30A-A428-4299-BD00-CC8E0E43B2B9}">
      <dgm:prSet/>
      <dgm:spPr/>
      <dgm:t>
        <a:bodyPr/>
        <a:lstStyle/>
        <a:p>
          <a:endParaRPr lang="en-PH"/>
        </a:p>
      </dgm:t>
    </dgm:pt>
    <dgm:pt modelId="{E24688E8-9E78-4902-9CAC-5DDBB57AA8B9}">
      <dgm:prSet phldrT="[Text]"/>
      <dgm:spPr/>
      <dgm:t>
        <a:bodyPr/>
        <a:lstStyle/>
        <a:p>
          <a:r>
            <a:rPr lang="en-PH" dirty="0" smtClean="0"/>
            <a:t>Ethnography</a:t>
          </a:r>
          <a:endParaRPr lang="en-PH" dirty="0"/>
        </a:p>
      </dgm:t>
    </dgm:pt>
    <dgm:pt modelId="{34E8716A-D9BD-4D00-9174-77FDA1CE3966}" type="parTrans" cxnId="{ED58CD86-DFC8-4E77-8EC9-6BF12823EE2B}">
      <dgm:prSet/>
      <dgm:spPr/>
      <dgm:t>
        <a:bodyPr/>
        <a:lstStyle/>
        <a:p>
          <a:endParaRPr lang="en-PH"/>
        </a:p>
      </dgm:t>
    </dgm:pt>
    <dgm:pt modelId="{8A6D68CB-6850-47C5-8BE6-793DD6066D3F}" type="sibTrans" cxnId="{ED58CD86-DFC8-4E77-8EC9-6BF12823EE2B}">
      <dgm:prSet/>
      <dgm:spPr/>
      <dgm:t>
        <a:bodyPr/>
        <a:lstStyle/>
        <a:p>
          <a:endParaRPr lang="en-PH"/>
        </a:p>
      </dgm:t>
    </dgm:pt>
    <dgm:pt modelId="{818C66D9-DBE4-444D-8470-6CBB89C46E61}">
      <dgm:prSet phldrT="[Text]"/>
      <dgm:spPr/>
      <dgm:t>
        <a:bodyPr/>
        <a:lstStyle/>
        <a:p>
          <a:r>
            <a:rPr lang="en-PH" dirty="0" smtClean="0"/>
            <a:t>Cultural Theme, Culture-sharing group, Participant Observation/Fieldwork, </a:t>
          </a:r>
          <a:endParaRPr lang="en-PH" dirty="0"/>
        </a:p>
      </dgm:t>
    </dgm:pt>
    <dgm:pt modelId="{B4B0B73B-D4BB-4AF6-85C3-4C0B494688CB}" type="parTrans" cxnId="{5071C8CB-C827-4651-97A8-8C23DF818039}">
      <dgm:prSet/>
      <dgm:spPr/>
      <dgm:t>
        <a:bodyPr/>
        <a:lstStyle/>
        <a:p>
          <a:endParaRPr lang="en-PH"/>
        </a:p>
      </dgm:t>
    </dgm:pt>
    <dgm:pt modelId="{DA0C7A9A-18EA-4D24-A9CD-845539A6CA91}" type="sibTrans" cxnId="{5071C8CB-C827-4651-97A8-8C23DF818039}">
      <dgm:prSet/>
      <dgm:spPr/>
      <dgm:t>
        <a:bodyPr/>
        <a:lstStyle/>
        <a:p>
          <a:endParaRPr lang="en-PH"/>
        </a:p>
      </dgm:t>
    </dgm:pt>
    <dgm:pt modelId="{8A792BCD-BD47-4E7D-B188-E27486BE59E3}">
      <dgm:prSet phldrT="[Text]"/>
      <dgm:spPr/>
      <dgm:t>
        <a:bodyPr/>
        <a:lstStyle/>
        <a:p>
          <a:r>
            <a:rPr lang="en-PH" dirty="0" smtClean="0"/>
            <a:t>Product: Ethnography that locates the cultural theme in the overall cultural system(s)</a:t>
          </a:r>
          <a:endParaRPr lang="en-PH" dirty="0"/>
        </a:p>
      </dgm:t>
    </dgm:pt>
    <dgm:pt modelId="{ABD203A5-E233-4F6D-AF87-DBFB1ECB846B}" type="parTrans" cxnId="{8ED18EEA-A638-4E11-92C2-BE005B509E26}">
      <dgm:prSet/>
      <dgm:spPr/>
      <dgm:t>
        <a:bodyPr/>
        <a:lstStyle/>
        <a:p>
          <a:endParaRPr lang="en-PH"/>
        </a:p>
      </dgm:t>
    </dgm:pt>
    <dgm:pt modelId="{6052442B-8DBE-410E-B5B0-6DC745B21700}" type="sibTrans" cxnId="{8ED18EEA-A638-4E11-92C2-BE005B509E26}">
      <dgm:prSet/>
      <dgm:spPr/>
      <dgm:t>
        <a:bodyPr/>
        <a:lstStyle/>
        <a:p>
          <a:endParaRPr lang="en-PH"/>
        </a:p>
      </dgm:t>
    </dgm:pt>
    <dgm:pt modelId="{7C3F2056-B114-4BF3-A1DE-C479B26CF988}">
      <dgm:prSet phldrT="[Text]"/>
      <dgm:spPr/>
      <dgm:t>
        <a:bodyPr/>
        <a:lstStyle/>
        <a:p>
          <a:endParaRPr lang="en-PH" dirty="0"/>
        </a:p>
      </dgm:t>
    </dgm:pt>
    <dgm:pt modelId="{5D9A2333-24EF-4DD9-B5A2-B8FAE9B0C4A6}" type="parTrans" cxnId="{FD334DCA-02AC-43C7-BC13-E10BC7D5B374}">
      <dgm:prSet/>
      <dgm:spPr/>
      <dgm:t>
        <a:bodyPr/>
        <a:lstStyle/>
        <a:p>
          <a:endParaRPr lang="en-PH"/>
        </a:p>
      </dgm:t>
    </dgm:pt>
    <dgm:pt modelId="{00084FE4-5740-43A5-BFAE-D077B02FA421}" type="sibTrans" cxnId="{FD334DCA-02AC-43C7-BC13-E10BC7D5B374}">
      <dgm:prSet/>
      <dgm:spPr/>
      <dgm:t>
        <a:bodyPr/>
        <a:lstStyle/>
        <a:p>
          <a:endParaRPr lang="en-PH"/>
        </a:p>
      </dgm:t>
    </dgm:pt>
    <dgm:pt modelId="{A137F94E-19C5-463B-B589-91350C7AE5A8}">
      <dgm:prSet phldrT="[Text]"/>
      <dgm:spPr/>
      <dgm:t>
        <a:bodyPr/>
        <a:lstStyle/>
        <a:p>
          <a:r>
            <a:rPr lang="en-PH" dirty="0" smtClean="0"/>
            <a:t>Product: Properties of people’s experiences or interpretations</a:t>
          </a:r>
          <a:endParaRPr lang="en-PH" dirty="0"/>
        </a:p>
      </dgm:t>
    </dgm:pt>
    <dgm:pt modelId="{38C849F9-F8A8-4673-9FB9-B7405CC797E8}" type="parTrans" cxnId="{AAEB4DB3-078E-4D64-89B8-FD4777462E13}">
      <dgm:prSet/>
      <dgm:spPr/>
      <dgm:t>
        <a:bodyPr/>
        <a:lstStyle/>
        <a:p>
          <a:endParaRPr lang="en-PH"/>
        </a:p>
      </dgm:t>
    </dgm:pt>
    <dgm:pt modelId="{EA35601F-1F37-4A7E-BA8C-DC3CE4750FC8}" type="sibTrans" cxnId="{AAEB4DB3-078E-4D64-89B8-FD4777462E13}">
      <dgm:prSet/>
      <dgm:spPr/>
      <dgm:t>
        <a:bodyPr/>
        <a:lstStyle/>
        <a:p>
          <a:endParaRPr lang="en-PH"/>
        </a:p>
      </dgm:t>
    </dgm:pt>
    <dgm:pt modelId="{C54B7188-07C7-473A-AF14-B1D421218CBB}" type="pres">
      <dgm:prSet presAssocID="{3BD9D3F9-AE0F-4AB6-B796-B3F389C607BC}" presName="Name0" presStyleCnt="0">
        <dgm:presLayoutVars>
          <dgm:dir/>
          <dgm:animLvl val="lvl"/>
          <dgm:resizeHandles/>
        </dgm:presLayoutVars>
      </dgm:prSet>
      <dgm:spPr/>
    </dgm:pt>
    <dgm:pt modelId="{F05D96D2-57FD-4554-BD43-24A1BC038136}" type="pres">
      <dgm:prSet presAssocID="{DEC0C463-8CE4-4532-A707-81E39D65D8FD}" presName="linNode" presStyleCnt="0"/>
      <dgm:spPr/>
    </dgm:pt>
    <dgm:pt modelId="{1DCC58B1-122F-4950-A8F8-38CAECDDF988}" type="pres">
      <dgm:prSet presAssocID="{DEC0C463-8CE4-4532-A707-81E39D65D8FD}" presName="parentShp" presStyleLbl="node1" presStyleIdx="0" presStyleCnt="2">
        <dgm:presLayoutVars>
          <dgm:bulletEnabled val="1"/>
        </dgm:presLayoutVars>
      </dgm:prSet>
      <dgm:spPr/>
    </dgm:pt>
    <dgm:pt modelId="{0BF8D998-EDCF-4EFE-BEB6-2D4818D8AB1D}" type="pres">
      <dgm:prSet presAssocID="{DEC0C463-8CE4-4532-A707-81E39D65D8F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6A4AAC7-3754-4B0E-B299-3C6415655A91}" type="pres">
      <dgm:prSet presAssocID="{B4D32020-C221-4C9C-B3B1-1FC7A9C57AA8}" presName="spacing" presStyleCnt="0"/>
      <dgm:spPr/>
    </dgm:pt>
    <dgm:pt modelId="{423B098E-588C-4EB8-AE5A-68AE3701D3B5}" type="pres">
      <dgm:prSet presAssocID="{E24688E8-9E78-4902-9CAC-5DDBB57AA8B9}" presName="linNode" presStyleCnt="0"/>
      <dgm:spPr/>
    </dgm:pt>
    <dgm:pt modelId="{E7F8A512-8D2D-4E75-91C9-8057D979737A}" type="pres">
      <dgm:prSet presAssocID="{E24688E8-9E78-4902-9CAC-5DDBB57AA8B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1C6F247-CB75-4464-9F8E-CE087D011C0C}" type="pres">
      <dgm:prSet presAssocID="{E24688E8-9E78-4902-9CAC-5DDBB57AA8B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ED139E8D-C267-44C0-BE02-5F3F2E1064ED}" type="presOf" srcId="{5EB9754A-E445-4DF9-AF57-6CA94EAC113E}" destId="{0BF8D998-EDCF-4EFE-BEB6-2D4818D8AB1D}" srcOrd="0" destOrd="0" presId="urn:microsoft.com/office/officeart/2005/8/layout/vList6"/>
    <dgm:cxn modelId="{AAEB4DB3-078E-4D64-89B8-FD4777462E13}" srcId="{DEC0C463-8CE4-4532-A707-81E39D65D8FD}" destId="{A137F94E-19C5-463B-B589-91350C7AE5A8}" srcOrd="1" destOrd="0" parTransId="{38C849F9-F8A8-4673-9FB9-B7405CC797E8}" sibTransId="{EA35601F-1F37-4A7E-BA8C-DC3CE4750FC8}"/>
    <dgm:cxn modelId="{5071C8CB-C827-4651-97A8-8C23DF818039}" srcId="{E24688E8-9E78-4902-9CAC-5DDBB57AA8B9}" destId="{818C66D9-DBE4-444D-8470-6CBB89C46E61}" srcOrd="0" destOrd="0" parTransId="{B4B0B73B-D4BB-4AF6-85C3-4C0B494688CB}" sibTransId="{DA0C7A9A-18EA-4D24-A9CD-845539A6CA91}"/>
    <dgm:cxn modelId="{6DC4F30A-A428-4299-BD00-CC8E0E43B2B9}" srcId="{DEC0C463-8CE4-4532-A707-81E39D65D8FD}" destId="{5EB9754A-E445-4DF9-AF57-6CA94EAC113E}" srcOrd="0" destOrd="0" parTransId="{D5D1A635-5E3B-4D4F-90C6-7B79D6AABD19}" sibTransId="{F83EF267-C8A0-4F55-B062-C4F0B86858CA}"/>
    <dgm:cxn modelId="{ED58CD86-DFC8-4E77-8EC9-6BF12823EE2B}" srcId="{3BD9D3F9-AE0F-4AB6-B796-B3F389C607BC}" destId="{E24688E8-9E78-4902-9CAC-5DDBB57AA8B9}" srcOrd="1" destOrd="0" parTransId="{34E8716A-D9BD-4D00-9174-77FDA1CE3966}" sibTransId="{8A6D68CB-6850-47C5-8BE6-793DD6066D3F}"/>
    <dgm:cxn modelId="{CFA683A8-3025-4958-8A48-78F3ABD663EE}" type="presOf" srcId="{818C66D9-DBE4-444D-8470-6CBB89C46E61}" destId="{D1C6F247-CB75-4464-9F8E-CE087D011C0C}" srcOrd="0" destOrd="0" presId="urn:microsoft.com/office/officeart/2005/8/layout/vList6"/>
    <dgm:cxn modelId="{21063361-6182-431C-AF5A-E188DBBE9A0A}" type="presOf" srcId="{A137F94E-19C5-463B-B589-91350C7AE5A8}" destId="{0BF8D998-EDCF-4EFE-BEB6-2D4818D8AB1D}" srcOrd="0" destOrd="1" presId="urn:microsoft.com/office/officeart/2005/8/layout/vList6"/>
    <dgm:cxn modelId="{8A19842B-8F9A-4629-81D9-A3E07A4E6D91}" type="presOf" srcId="{7C3F2056-B114-4BF3-A1DE-C479B26CF988}" destId="{0BF8D998-EDCF-4EFE-BEB6-2D4818D8AB1D}" srcOrd="0" destOrd="2" presId="urn:microsoft.com/office/officeart/2005/8/layout/vList6"/>
    <dgm:cxn modelId="{8ED18EEA-A638-4E11-92C2-BE005B509E26}" srcId="{E24688E8-9E78-4902-9CAC-5DDBB57AA8B9}" destId="{8A792BCD-BD47-4E7D-B188-E27486BE59E3}" srcOrd="1" destOrd="0" parTransId="{ABD203A5-E233-4F6D-AF87-DBFB1ECB846B}" sibTransId="{6052442B-8DBE-410E-B5B0-6DC745B21700}"/>
    <dgm:cxn modelId="{7A6AEDD1-FA2F-4F34-87EB-D5A9B35E186A}" srcId="{3BD9D3F9-AE0F-4AB6-B796-B3F389C607BC}" destId="{DEC0C463-8CE4-4532-A707-81E39D65D8FD}" srcOrd="0" destOrd="0" parTransId="{837CB45C-C863-4D2F-B567-A247E637BCCA}" sibTransId="{B4D32020-C221-4C9C-B3B1-1FC7A9C57AA8}"/>
    <dgm:cxn modelId="{31D81785-B5F3-487B-87E8-2D0080C29C4A}" type="presOf" srcId="{E24688E8-9E78-4902-9CAC-5DDBB57AA8B9}" destId="{E7F8A512-8D2D-4E75-91C9-8057D979737A}" srcOrd="0" destOrd="0" presId="urn:microsoft.com/office/officeart/2005/8/layout/vList6"/>
    <dgm:cxn modelId="{FD334DCA-02AC-43C7-BC13-E10BC7D5B374}" srcId="{DEC0C463-8CE4-4532-A707-81E39D65D8FD}" destId="{7C3F2056-B114-4BF3-A1DE-C479B26CF988}" srcOrd="2" destOrd="0" parTransId="{5D9A2333-24EF-4DD9-B5A2-B8FAE9B0C4A6}" sibTransId="{00084FE4-5740-43A5-BFAE-D077B02FA421}"/>
    <dgm:cxn modelId="{5FCC7D67-C96A-422B-9113-32F4E1D20245}" type="presOf" srcId="{DEC0C463-8CE4-4532-A707-81E39D65D8FD}" destId="{1DCC58B1-122F-4950-A8F8-38CAECDDF988}" srcOrd="0" destOrd="0" presId="urn:microsoft.com/office/officeart/2005/8/layout/vList6"/>
    <dgm:cxn modelId="{867BB76D-48D4-485A-B0E7-E96111A3ABDF}" type="presOf" srcId="{3BD9D3F9-AE0F-4AB6-B796-B3F389C607BC}" destId="{C54B7188-07C7-473A-AF14-B1D421218CBB}" srcOrd="0" destOrd="0" presId="urn:microsoft.com/office/officeart/2005/8/layout/vList6"/>
    <dgm:cxn modelId="{E16AD176-0634-4E2B-A63B-300E8C2075DE}" type="presOf" srcId="{8A792BCD-BD47-4E7D-B188-E27486BE59E3}" destId="{D1C6F247-CB75-4464-9F8E-CE087D011C0C}" srcOrd="0" destOrd="1" presId="urn:microsoft.com/office/officeart/2005/8/layout/vList6"/>
    <dgm:cxn modelId="{9BA7D852-AE4A-43F3-B2D0-336E8100EF3A}" type="presParOf" srcId="{C54B7188-07C7-473A-AF14-B1D421218CBB}" destId="{F05D96D2-57FD-4554-BD43-24A1BC038136}" srcOrd="0" destOrd="0" presId="urn:microsoft.com/office/officeart/2005/8/layout/vList6"/>
    <dgm:cxn modelId="{CA058D65-1356-4FF0-BC6E-BD55747FE61E}" type="presParOf" srcId="{F05D96D2-57FD-4554-BD43-24A1BC038136}" destId="{1DCC58B1-122F-4950-A8F8-38CAECDDF988}" srcOrd="0" destOrd="0" presId="urn:microsoft.com/office/officeart/2005/8/layout/vList6"/>
    <dgm:cxn modelId="{3358B809-5831-42DE-9F73-CC6307066680}" type="presParOf" srcId="{F05D96D2-57FD-4554-BD43-24A1BC038136}" destId="{0BF8D998-EDCF-4EFE-BEB6-2D4818D8AB1D}" srcOrd="1" destOrd="0" presId="urn:microsoft.com/office/officeart/2005/8/layout/vList6"/>
    <dgm:cxn modelId="{EC13EE0F-EF9B-4233-A612-D3A27A6D212B}" type="presParOf" srcId="{C54B7188-07C7-473A-AF14-B1D421218CBB}" destId="{F6A4AAC7-3754-4B0E-B299-3C6415655A91}" srcOrd="1" destOrd="0" presId="urn:microsoft.com/office/officeart/2005/8/layout/vList6"/>
    <dgm:cxn modelId="{0AF600CE-DD2F-4C46-861E-1BB8942716F6}" type="presParOf" srcId="{C54B7188-07C7-473A-AF14-B1D421218CBB}" destId="{423B098E-588C-4EB8-AE5A-68AE3701D3B5}" srcOrd="2" destOrd="0" presId="urn:microsoft.com/office/officeart/2005/8/layout/vList6"/>
    <dgm:cxn modelId="{ED2F6C0D-48F1-4067-AD58-4D2BF0D88DB5}" type="presParOf" srcId="{423B098E-588C-4EB8-AE5A-68AE3701D3B5}" destId="{E7F8A512-8D2D-4E75-91C9-8057D979737A}" srcOrd="0" destOrd="0" presId="urn:microsoft.com/office/officeart/2005/8/layout/vList6"/>
    <dgm:cxn modelId="{D71BC0D4-7B61-4FCE-9C09-DD2E63513F56}" type="presParOf" srcId="{423B098E-588C-4EB8-AE5A-68AE3701D3B5}" destId="{D1C6F247-CB75-4464-9F8E-CE087D011C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33B37-2630-499F-81E7-9F1DCE8AF1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E3C83820-A341-4196-B75D-8EAA3074FF48}">
      <dgm:prSet phldrT="[Text]"/>
      <dgm:spPr/>
      <dgm:t>
        <a:bodyPr/>
        <a:lstStyle/>
        <a:p>
          <a:r>
            <a:rPr lang="en-PH" dirty="0" smtClean="0"/>
            <a:t>Case Study</a:t>
          </a:r>
          <a:endParaRPr lang="en-PH" dirty="0"/>
        </a:p>
      </dgm:t>
    </dgm:pt>
    <dgm:pt modelId="{924F0E54-971E-4ACE-BA2F-D7CF0E2F9093}" type="parTrans" cxnId="{50B1D704-9E4C-4BF9-B430-C54AB395A63B}">
      <dgm:prSet/>
      <dgm:spPr/>
      <dgm:t>
        <a:bodyPr/>
        <a:lstStyle/>
        <a:p>
          <a:endParaRPr lang="en-PH"/>
        </a:p>
      </dgm:t>
    </dgm:pt>
    <dgm:pt modelId="{1DA391C5-0E21-4601-80D3-87E056379A7D}" type="sibTrans" cxnId="{50B1D704-9E4C-4BF9-B430-C54AB395A63B}">
      <dgm:prSet/>
      <dgm:spPr/>
      <dgm:t>
        <a:bodyPr/>
        <a:lstStyle/>
        <a:p>
          <a:endParaRPr lang="en-PH"/>
        </a:p>
      </dgm:t>
    </dgm:pt>
    <dgm:pt modelId="{72EF50BF-3A7B-472B-9DB5-CDB6145843EA}">
      <dgm:prSet phldrT="[Text]"/>
      <dgm:spPr/>
      <dgm:t>
        <a:bodyPr/>
        <a:lstStyle/>
        <a:p>
          <a:r>
            <a:rPr lang="en-PH" dirty="0" smtClean="0"/>
            <a:t>Case(s), Context (Conditions), Propositions, Levels Conceptual Frame, Levels of Analysis</a:t>
          </a:r>
          <a:endParaRPr lang="en-PH" dirty="0"/>
        </a:p>
      </dgm:t>
    </dgm:pt>
    <dgm:pt modelId="{9C5851CD-F21B-4D20-9ED0-B3434089F3FC}" type="parTrans" cxnId="{F37BCA45-ECDE-479C-BC01-31844CC0D508}">
      <dgm:prSet/>
      <dgm:spPr/>
      <dgm:t>
        <a:bodyPr/>
        <a:lstStyle/>
        <a:p>
          <a:endParaRPr lang="en-PH"/>
        </a:p>
      </dgm:t>
    </dgm:pt>
    <dgm:pt modelId="{8CEAE4D2-15B9-4CB2-A6FC-CCF1024C0299}" type="sibTrans" cxnId="{F37BCA45-ECDE-479C-BC01-31844CC0D508}">
      <dgm:prSet/>
      <dgm:spPr/>
      <dgm:t>
        <a:bodyPr/>
        <a:lstStyle/>
        <a:p>
          <a:endParaRPr lang="en-PH"/>
        </a:p>
      </dgm:t>
    </dgm:pt>
    <dgm:pt modelId="{EDBECA63-A29E-440B-A06A-A46C09EFEB8F}">
      <dgm:prSet phldrT="[Text]"/>
      <dgm:spPr/>
      <dgm:t>
        <a:bodyPr/>
        <a:lstStyle/>
        <a:p>
          <a:r>
            <a:rPr lang="en-PH" dirty="0" smtClean="0"/>
            <a:t>Product: An Emergent Conceptual Frame that Describes the Case(s)</a:t>
          </a:r>
          <a:endParaRPr lang="en-PH" dirty="0"/>
        </a:p>
      </dgm:t>
    </dgm:pt>
    <dgm:pt modelId="{0C04B138-F801-49CA-A378-66C7E0172785}" type="parTrans" cxnId="{03233FAB-37C5-41E4-B0A8-D6971D9DA7F1}">
      <dgm:prSet/>
      <dgm:spPr/>
      <dgm:t>
        <a:bodyPr/>
        <a:lstStyle/>
        <a:p>
          <a:endParaRPr lang="en-PH"/>
        </a:p>
      </dgm:t>
    </dgm:pt>
    <dgm:pt modelId="{6FE520E6-EA7C-4227-806B-0E213CC9F709}" type="sibTrans" cxnId="{03233FAB-37C5-41E4-B0A8-D6971D9DA7F1}">
      <dgm:prSet/>
      <dgm:spPr/>
      <dgm:t>
        <a:bodyPr/>
        <a:lstStyle/>
        <a:p>
          <a:endParaRPr lang="en-PH"/>
        </a:p>
      </dgm:t>
    </dgm:pt>
    <dgm:pt modelId="{3CA7918E-4C45-4B70-886A-E367248E505E}">
      <dgm:prSet phldrT="[Text]"/>
      <dgm:spPr/>
      <dgm:t>
        <a:bodyPr/>
        <a:lstStyle/>
        <a:p>
          <a:r>
            <a:rPr lang="en-PH" dirty="0" smtClean="0"/>
            <a:t>Grounded Theory</a:t>
          </a:r>
          <a:endParaRPr lang="en-PH" dirty="0"/>
        </a:p>
      </dgm:t>
    </dgm:pt>
    <dgm:pt modelId="{7CFC065D-9FE6-4D7B-9294-4F736DA0F106}" type="parTrans" cxnId="{ADAE2890-6593-43D1-9E5A-77D0AC43D721}">
      <dgm:prSet/>
      <dgm:spPr/>
      <dgm:t>
        <a:bodyPr/>
        <a:lstStyle/>
        <a:p>
          <a:endParaRPr lang="en-PH"/>
        </a:p>
      </dgm:t>
    </dgm:pt>
    <dgm:pt modelId="{0E021CE6-8CA8-44F8-B1E1-D675F6FED710}" type="sibTrans" cxnId="{ADAE2890-6593-43D1-9E5A-77D0AC43D721}">
      <dgm:prSet/>
      <dgm:spPr/>
      <dgm:t>
        <a:bodyPr/>
        <a:lstStyle/>
        <a:p>
          <a:endParaRPr lang="en-PH"/>
        </a:p>
      </dgm:t>
    </dgm:pt>
    <dgm:pt modelId="{A5AD1BCA-644D-4F54-B816-3C16CDB6942C}">
      <dgm:prSet phldrT="[Text]"/>
      <dgm:spPr/>
      <dgm:t>
        <a:bodyPr/>
        <a:lstStyle/>
        <a:p>
          <a:r>
            <a:rPr lang="en-PH" dirty="0" smtClean="0"/>
            <a:t>Substantive Process to theorize, Coding (depends on GT approach)</a:t>
          </a:r>
          <a:endParaRPr lang="en-PH" dirty="0"/>
        </a:p>
      </dgm:t>
    </dgm:pt>
    <dgm:pt modelId="{18C8E784-6CD6-4B48-B773-4867D0BD3B0C}" type="parTrans" cxnId="{4C059324-4A00-4473-93DC-97774142DA22}">
      <dgm:prSet/>
      <dgm:spPr/>
      <dgm:t>
        <a:bodyPr/>
        <a:lstStyle/>
        <a:p>
          <a:endParaRPr lang="en-PH"/>
        </a:p>
      </dgm:t>
    </dgm:pt>
    <dgm:pt modelId="{8571637D-2F21-4B04-8E02-11CFFC1E4C6D}" type="sibTrans" cxnId="{4C059324-4A00-4473-93DC-97774142DA22}">
      <dgm:prSet/>
      <dgm:spPr/>
      <dgm:t>
        <a:bodyPr/>
        <a:lstStyle/>
        <a:p>
          <a:endParaRPr lang="en-PH"/>
        </a:p>
      </dgm:t>
    </dgm:pt>
    <dgm:pt modelId="{922D6694-4A8F-434C-82D2-821A24EB103A}">
      <dgm:prSet phldrT="[Text]"/>
      <dgm:spPr/>
      <dgm:t>
        <a:bodyPr/>
        <a:lstStyle/>
        <a:p>
          <a:r>
            <a:rPr lang="en-PH" dirty="0" smtClean="0"/>
            <a:t>Product: Core Category and the Grounded Theory</a:t>
          </a:r>
          <a:endParaRPr lang="en-PH" dirty="0"/>
        </a:p>
      </dgm:t>
    </dgm:pt>
    <dgm:pt modelId="{0365E105-0599-40CB-BD6D-9543356A0FF0}" type="parTrans" cxnId="{3CF59795-F164-4329-882B-7DA5801EF97D}">
      <dgm:prSet/>
      <dgm:spPr/>
      <dgm:t>
        <a:bodyPr/>
        <a:lstStyle/>
        <a:p>
          <a:endParaRPr lang="en-PH"/>
        </a:p>
      </dgm:t>
    </dgm:pt>
    <dgm:pt modelId="{E13A1BAB-A019-441C-9F2C-B74DC4E0F249}" type="sibTrans" cxnId="{3CF59795-F164-4329-882B-7DA5801EF97D}">
      <dgm:prSet/>
      <dgm:spPr/>
      <dgm:t>
        <a:bodyPr/>
        <a:lstStyle/>
        <a:p>
          <a:endParaRPr lang="en-PH"/>
        </a:p>
      </dgm:t>
    </dgm:pt>
    <dgm:pt modelId="{01FD9CAF-EE76-45AC-A13D-2CE821E69B5F}" type="pres">
      <dgm:prSet presAssocID="{3A433B37-2630-499F-81E7-9F1DCE8AF1AA}" presName="Name0" presStyleCnt="0">
        <dgm:presLayoutVars>
          <dgm:dir/>
          <dgm:animLvl val="lvl"/>
          <dgm:resizeHandles/>
        </dgm:presLayoutVars>
      </dgm:prSet>
      <dgm:spPr/>
    </dgm:pt>
    <dgm:pt modelId="{AFC75529-F42F-4817-A906-A053A1231CBA}" type="pres">
      <dgm:prSet presAssocID="{E3C83820-A341-4196-B75D-8EAA3074FF48}" presName="linNode" presStyleCnt="0"/>
      <dgm:spPr/>
    </dgm:pt>
    <dgm:pt modelId="{BD521B47-CC62-42A2-818D-B82675598480}" type="pres">
      <dgm:prSet presAssocID="{E3C83820-A341-4196-B75D-8EAA3074FF48}" presName="parentShp" presStyleLbl="node1" presStyleIdx="0" presStyleCnt="2">
        <dgm:presLayoutVars>
          <dgm:bulletEnabled val="1"/>
        </dgm:presLayoutVars>
      </dgm:prSet>
      <dgm:spPr/>
    </dgm:pt>
    <dgm:pt modelId="{905F4DBC-6A67-41EF-990E-86101235840E}" type="pres">
      <dgm:prSet presAssocID="{E3C83820-A341-4196-B75D-8EAA3074FF4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0E79E1D-950A-4845-BDB5-8CFAD73EAB43}" type="pres">
      <dgm:prSet presAssocID="{1DA391C5-0E21-4601-80D3-87E056379A7D}" presName="spacing" presStyleCnt="0"/>
      <dgm:spPr/>
    </dgm:pt>
    <dgm:pt modelId="{BB023885-FEC2-4DA2-BA56-BE323260DDF5}" type="pres">
      <dgm:prSet presAssocID="{3CA7918E-4C45-4B70-886A-E367248E505E}" presName="linNode" presStyleCnt="0"/>
      <dgm:spPr/>
    </dgm:pt>
    <dgm:pt modelId="{EA392934-812F-4E2F-9702-876EFFBBD691}" type="pres">
      <dgm:prSet presAssocID="{3CA7918E-4C45-4B70-886A-E367248E505E}" presName="parentShp" presStyleLbl="node1" presStyleIdx="1" presStyleCnt="2">
        <dgm:presLayoutVars>
          <dgm:bulletEnabled val="1"/>
        </dgm:presLayoutVars>
      </dgm:prSet>
      <dgm:spPr/>
    </dgm:pt>
    <dgm:pt modelId="{006106F8-55E1-4616-916F-D7719ED94BF0}" type="pres">
      <dgm:prSet presAssocID="{3CA7918E-4C45-4B70-886A-E367248E505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3A5FA8CD-2D91-418A-BB9C-AE3668999F10}" type="presOf" srcId="{A5AD1BCA-644D-4F54-B816-3C16CDB6942C}" destId="{006106F8-55E1-4616-916F-D7719ED94BF0}" srcOrd="0" destOrd="0" presId="urn:microsoft.com/office/officeart/2005/8/layout/vList6"/>
    <dgm:cxn modelId="{3CF59795-F164-4329-882B-7DA5801EF97D}" srcId="{3CA7918E-4C45-4B70-886A-E367248E505E}" destId="{922D6694-4A8F-434C-82D2-821A24EB103A}" srcOrd="1" destOrd="0" parTransId="{0365E105-0599-40CB-BD6D-9543356A0FF0}" sibTransId="{E13A1BAB-A019-441C-9F2C-B74DC4E0F249}"/>
    <dgm:cxn modelId="{65E2DA5A-9304-4BFA-90F8-7CDEB09D94BF}" type="presOf" srcId="{3CA7918E-4C45-4B70-886A-E367248E505E}" destId="{EA392934-812F-4E2F-9702-876EFFBBD691}" srcOrd="0" destOrd="0" presId="urn:microsoft.com/office/officeart/2005/8/layout/vList6"/>
    <dgm:cxn modelId="{4DF8B11F-97BA-4D42-B0DE-16567B5FF3EF}" type="presOf" srcId="{3A433B37-2630-499F-81E7-9F1DCE8AF1AA}" destId="{01FD9CAF-EE76-45AC-A13D-2CE821E69B5F}" srcOrd="0" destOrd="0" presId="urn:microsoft.com/office/officeart/2005/8/layout/vList6"/>
    <dgm:cxn modelId="{4C059324-4A00-4473-93DC-97774142DA22}" srcId="{3CA7918E-4C45-4B70-886A-E367248E505E}" destId="{A5AD1BCA-644D-4F54-B816-3C16CDB6942C}" srcOrd="0" destOrd="0" parTransId="{18C8E784-6CD6-4B48-B773-4867D0BD3B0C}" sibTransId="{8571637D-2F21-4B04-8E02-11CFFC1E4C6D}"/>
    <dgm:cxn modelId="{F37BCA45-ECDE-479C-BC01-31844CC0D508}" srcId="{E3C83820-A341-4196-B75D-8EAA3074FF48}" destId="{72EF50BF-3A7B-472B-9DB5-CDB6145843EA}" srcOrd="0" destOrd="0" parTransId="{9C5851CD-F21B-4D20-9ED0-B3434089F3FC}" sibTransId="{8CEAE4D2-15B9-4CB2-A6FC-CCF1024C0299}"/>
    <dgm:cxn modelId="{ADAE2890-6593-43D1-9E5A-77D0AC43D721}" srcId="{3A433B37-2630-499F-81E7-9F1DCE8AF1AA}" destId="{3CA7918E-4C45-4B70-886A-E367248E505E}" srcOrd="1" destOrd="0" parTransId="{7CFC065D-9FE6-4D7B-9294-4F736DA0F106}" sibTransId="{0E021CE6-8CA8-44F8-B1E1-D675F6FED710}"/>
    <dgm:cxn modelId="{50B1D704-9E4C-4BF9-B430-C54AB395A63B}" srcId="{3A433B37-2630-499F-81E7-9F1DCE8AF1AA}" destId="{E3C83820-A341-4196-B75D-8EAA3074FF48}" srcOrd="0" destOrd="0" parTransId="{924F0E54-971E-4ACE-BA2F-D7CF0E2F9093}" sibTransId="{1DA391C5-0E21-4601-80D3-87E056379A7D}"/>
    <dgm:cxn modelId="{A60597B1-995E-4C2F-82D0-84FD4A7E1CDE}" type="presOf" srcId="{72EF50BF-3A7B-472B-9DB5-CDB6145843EA}" destId="{905F4DBC-6A67-41EF-990E-86101235840E}" srcOrd="0" destOrd="0" presId="urn:microsoft.com/office/officeart/2005/8/layout/vList6"/>
    <dgm:cxn modelId="{D8652489-A1EA-40AA-8F72-13995328648F}" type="presOf" srcId="{E3C83820-A341-4196-B75D-8EAA3074FF48}" destId="{BD521B47-CC62-42A2-818D-B82675598480}" srcOrd="0" destOrd="0" presId="urn:microsoft.com/office/officeart/2005/8/layout/vList6"/>
    <dgm:cxn modelId="{E578A753-9392-4D19-A3DA-0FA619A0CE48}" type="presOf" srcId="{922D6694-4A8F-434C-82D2-821A24EB103A}" destId="{006106F8-55E1-4616-916F-D7719ED94BF0}" srcOrd="0" destOrd="1" presId="urn:microsoft.com/office/officeart/2005/8/layout/vList6"/>
    <dgm:cxn modelId="{03233FAB-37C5-41E4-B0A8-D6971D9DA7F1}" srcId="{E3C83820-A341-4196-B75D-8EAA3074FF48}" destId="{EDBECA63-A29E-440B-A06A-A46C09EFEB8F}" srcOrd="1" destOrd="0" parTransId="{0C04B138-F801-49CA-A378-66C7E0172785}" sibTransId="{6FE520E6-EA7C-4227-806B-0E213CC9F709}"/>
    <dgm:cxn modelId="{18D51DA5-BE0D-47CA-BDA8-2C1651AA621F}" type="presOf" srcId="{EDBECA63-A29E-440B-A06A-A46C09EFEB8F}" destId="{905F4DBC-6A67-41EF-990E-86101235840E}" srcOrd="0" destOrd="1" presId="urn:microsoft.com/office/officeart/2005/8/layout/vList6"/>
    <dgm:cxn modelId="{29E9C0C3-B9AB-47E6-9116-02503A8389B8}" type="presParOf" srcId="{01FD9CAF-EE76-45AC-A13D-2CE821E69B5F}" destId="{AFC75529-F42F-4817-A906-A053A1231CBA}" srcOrd="0" destOrd="0" presId="urn:microsoft.com/office/officeart/2005/8/layout/vList6"/>
    <dgm:cxn modelId="{59C79BCD-0688-46B6-B04C-981E0543B066}" type="presParOf" srcId="{AFC75529-F42F-4817-A906-A053A1231CBA}" destId="{BD521B47-CC62-42A2-818D-B82675598480}" srcOrd="0" destOrd="0" presId="urn:microsoft.com/office/officeart/2005/8/layout/vList6"/>
    <dgm:cxn modelId="{01679724-995D-46B8-B378-B47E537989B1}" type="presParOf" srcId="{AFC75529-F42F-4817-A906-A053A1231CBA}" destId="{905F4DBC-6A67-41EF-990E-86101235840E}" srcOrd="1" destOrd="0" presId="urn:microsoft.com/office/officeart/2005/8/layout/vList6"/>
    <dgm:cxn modelId="{2078D592-390C-4FC0-9991-A28058B25CD5}" type="presParOf" srcId="{01FD9CAF-EE76-45AC-A13D-2CE821E69B5F}" destId="{30E79E1D-950A-4845-BDB5-8CFAD73EAB43}" srcOrd="1" destOrd="0" presId="urn:microsoft.com/office/officeart/2005/8/layout/vList6"/>
    <dgm:cxn modelId="{BBCE4CB3-F728-4CF5-BC84-97D7E537FC48}" type="presParOf" srcId="{01FD9CAF-EE76-45AC-A13D-2CE821E69B5F}" destId="{BB023885-FEC2-4DA2-BA56-BE323260DDF5}" srcOrd="2" destOrd="0" presId="urn:microsoft.com/office/officeart/2005/8/layout/vList6"/>
    <dgm:cxn modelId="{3144008A-7A4B-4424-9FB2-3DC28DAA0539}" type="presParOf" srcId="{BB023885-FEC2-4DA2-BA56-BE323260DDF5}" destId="{EA392934-812F-4E2F-9702-876EFFBBD691}" srcOrd="0" destOrd="0" presId="urn:microsoft.com/office/officeart/2005/8/layout/vList6"/>
    <dgm:cxn modelId="{4D2BB2D3-5998-4D32-989C-F672CBEF773F}" type="presParOf" srcId="{BB023885-FEC2-4DA2-BA56-BE323260DDF5}" destId="{006106F8-55E1-4616-916F-D7719ED94B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F5BB94-600B-42ED-92BE-D2CF9E33206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7AAEFEDC-9530-402D-BAAB-76CAB5321537}">
      <dgm:prSet phldrT="[Text]"/>
      <dgm:spPr/>
      <dgm:t>
        <a:bodyPr/>
        <a:lstStyle/>
        <a:p>
          <a:r>
            <a:rPr lang="en-PH" dirty="0" smtClean="0"/>
            <a:t>How do doctors experience and perceive the medical profession?</a:t>
          </a:r>
          <a:endParaRPr lang="en-PH" dirty="0"/>
        </a:p>
      </dgm:t>
    </dgm:pt>
    <dgm:pt modelId="{4A166500-9D3A-4684-B5B6-6EDCB9C8A1C3}" type="parTrans" cxnId="{3C15AA1E-7DDC-4D55-9D6B-907CECE6A696}">
      <dgm:prSet/>
      <dgm:spPr/>
      <dgm:t>
        <a:bodyPr/>
        <a:lstStyle/>
        <a:p>
          <a:endParaRPr lang="en-PH"/>
        </a:p>
      </dgm:t>
    </dgm:pt>
    <dgm:pt modelId="{C6A232F6-2AA6-4ACE-B78D-D7FA1D1FDF96}" type="sibTrans" cxnId="{3C15AA1E-7DDC-4D55-9D6B-907CECE6A696}">
      <dgm:prSet/>
      <dgm:spPr/>
      <dgm:t>
        <a:bodyPr/>
        <a:lstStyle/>
        <a:p>
          <a:endParaRPr lang="en-PH"/>
        </a:p>
      </dgm:t>
    </dgm:pt>
    <dgm:pt modelId="{91F3D738-B45F-4F28-A120-AE6262B64E99}">
      <dgm:prSet phldrT="[Text]"/>
      <dgm:spPr/>
      <dgm:t>
        <a:bodyPr/>
        <a:lstStyle/>
        <a:p>
          <a:r>
            <a:rPr lang="en-PH" dirty="0" smtClean="0"/>
            <a:t>What are the interconnections of caring rituals of nurses in a burn unit?</a:t>
          </a:r>
          <a:endParaRPr lang="en-PH" dirty="0"/>
        </a:p>
      </dgm:t>
    </dgm:pt>
    <dgm:pt modelId="{F107EBA3-D34D-432C-B344-4C38127C8FB6}" type="parTrans" cxnId="{B873BB9D-C822-40A1-8F36-722330BEF705}">
      <dgm:prSet/>
      <dgm:spPr/>
      <dgm:t>
        <a:bodyPr/>
        <a:lstStyle/>
        <a:p>
          <a:endParaRPr lang="en-PH"/>
        </a:p>
      </dgm:t>
    </dgm:pt>
    <dgm:pt modelId="{39150A61-7864-42CA-BD12-963EBB5D8CDA}" type="sibTrans" cxnId="{B873BB9D-C822-40A1-8F36-722330BEF705}">
      <dgm:prSet/>
      <dgm:spPr/>
      <dgm:t>
        <a:bodyPr/>
        <a:lstStyle/>
        <a:p>
          <a:endParaRPr lang="en-PH"/>
        </a:p>
      </dgm:t>
    </dgm:pt>
    <dgm:pt modelId="{ABDD2D01-DC35-4640-ADA7-4C5DAAB05D66}">
      <dgm:prSet phldrT="[Text]"/>
      <dgm:spPr/>
      <dgm:t>
        <a:bodyPr/>
        <a:lstStyle/>
        <a:p>
          <a:r>
            <a:rPr lang="en-PH" dirty="0" smtClean="0"/>
            <a:t>What are the facets of an oncology department that shape patients’ decision to undergo cancer treatment?</a:t>
          </a:r>
          <a:endParaRPr lang="en-PH" dirty="0"/>
        </a:p>
      </dgm:t>
    </dgm:pt>
    <dgm:pt modelId="{CEEECEAA-013B-47E3-AD24-42AE2CAD6F11}" type="parTrans" cxnId="{A8980E92-028E-4C9B-ABC2-CF3FC415C09D}">
      <dgm:prSet/>
      <dgm:spPr/>
      <dgm:t>
        <a:bodyPr/>
        <a:lstStyle/>
        <a:p>
          <a:endParaRPr lang="en-PH"/>
        </a:p>
      </dgm:t>
    </dgm:pt>
    <dgm:pt modelId="{4C026203-3C7C-4A7D-A557-08213E8B8B9F}" type="sibTrans" cxnId="{A8980E92-028E-4C9B-ABC2-CF3FC415C09D}">
      <dgm:prSet/>
      <dgm:spPr/>
      <dgm:t>
        <a:bodyPr/>
        <a:lstStyle/>
        <a:p>
          <a:endParaRPr lang="en-PH"/>
        </a:p>
      </dgm:t>
    </dgm:pt>
    <dgm:pt modelId="{B0989ADE-E900-4923-A618-CDD78B4CE942}">
      <dgm:prSet/>
      <dgm:spPr/>
      <dgm:t>
        <a:bodyPr/>
        <a:lstStyle/>
        <a:p>
          <a:r>
            <a:rPr lang="en-PH" dirty="0" smtClean="0"/>
            <a:t>(Why and…) How do patients participate in the conceptualization of their respective treatment regimens?</a:t>
          </a:r>
          <a:endParaRPr lang="en-PH" dirty="0"/>
        </a:p>
      </dgm:t>
    </dgm:pt>
    <dgm:pt modelId="{C5E2C5DE-824E-4B0F-9B94-6DA76772D992}" type="parTrans" cxnId="{9E5CFAAC-53B6-411E-B452-44AF1CD23D37}">
      <dgm:prSet/>
      <dgm:spPr/>
      <dgm:t>
        <a:bodyPr/>
        <a:lstStyle/>
        <a:p>
          <a:endParaRPr lang="en-PH"/>
        </a:p>
      </dgm:t>
    </dgm:pt>
    <dgm:pt modelId="{D4CA6F06-A22B-49E2-8E5E-D86F54477B56}" type="sibTrans" cxnId="{9E5CFAAC-53B6-411E-B452-44AF1CD23D37}">
      <dgm:prSet/>
      <dgm:spPr/>
      <dgm:t>
        <a:bodyPr/>
        <a:lstStyle/>
        <a:p>
          <a:endParaRPr lang="en-PH"/>
        </a:p>
      </dgm:t>
    </dgm:pt>
    <dgm:pt modelId="{F8EC1463-59D9-464A-85AC-EA4DE2291A34}" type="pres">
      <dgm:prSet presAssocID="{EEF5BB94-600B-42ED-92BE-D2CF9E33206A}" presName="Name0" presStyleCnt="0">
        <dgm:presLayoutVars>
          <dgm:chMax val="7"/>
          <dgm:chPref val="7"/>
          <dgm:dir/>
        </dgm:presLayoutVars>
      </dgm:prSet>
      <dgm:spPr/>
    </dgm:pt>
    <dgm:pt modelId="{95D92414-5131-4767-9A99-DD1F2EDABD61}" type="pres">
      <dgm:prSet presAssocID="{EEF5BB94-600B-42ED-92BE-D2CF9E33206A}" presName="Name1" presStyleCnt="0"/>
      <dgm:spPr/>
    </dgm:pt>
    <dgm:pt modelId="{F9B5DD82-6043-49E7-A364-7DBDCE88092E}" type="pres">
      <dgm:prSet presAssocID="{EEF5BB94-600B-42ED-92BE-D2CF9E33206A}" presName="cycle" presStyleCnt="0"/>
      <dgm:spPr/>
    </dgm:pt>
    <dgm:pt modelId="{C18DE5F0-B48B-45F8-880B-D13B7CD55CA1}" type="pres">
      <dgm:prSet presAssocID="{EEF5BB94-600B-42ED-92BE-D2CF9E33206A}" presName="srcNode" presStyleLbl="node1" presStyleIdx="0" presStyleCnt="4"/>
      <dgm:spPr/>
    </dgm:pt>
    <dgm:pt modelId="{F4D5C9CF-27A3-400E-B819-49E17DAA3046}" type="pres">
      <dgm:prSet presAssocID="{EEF5BB94-600B-42ED-92BE-D2CF9E33206A}" presName="conn" presStyleLbl="parChTrans1D2" presStyleIdx="0" presStyleCnt="1"/>
      <dgm:spPr/>
    </dgm:pt>
    <dgm:pt modelId="{83A3B1FC-8DEC-4F60-982B-5EDA8A1A0E41}" type="pres">
      <dgm:prSet presAssocID="{EEF5BB94-600B-42ED-92BE-D2CF9E33206A}" presName="extraNode" presStyleLbl="node1" presStyleIdx="0" presStyleCnt="4"/>
      <dgm:spPr/>
    </dgm:pt>
    <dgm:pt modelId="{F63BE428-3B78-4FD2-8C86-2E28A648452A}" type="pres">
      <dgm:prSet presAssocID="{EEF5BB94-600B-42ED-92BE-D2CF9E33206A}" presName="dstNode" presStyleLbl="node1" presStyleIdx="0" presStyleCnt="4"/>
      <dgm:spPr/>
    </dgm:pt>
    <dgm:pt modelId="{8F411392-ABDF-44B2-8936-496A8F4AF62B}" type="pres">
      <dgm:prSet presAssocID="{7AAEFEDC-9530-402D-BAAB-76CAB532153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7DBE58D-C8EC-48F9-92A4-7B42601545BA}" type="pres">
      <dgm:prSet presAssocID="{7AAEFEDC-9530-402D-BAAB-76CAB5321537}" presName="accent_1" presStyleCnt="0"/>
      <dgm:spPr/>
    </dgm:pt>
    <dgm:pt modelId="{9A02A501-39AA-460A-B39B-30A9ADAE2CAF}" type="pres">
      <dgm:prSet presAssocID="{7AAEFEDC-9530-402D-BAAB-76CAB5321537}" presName="accentRepeatNode" presStyleLbl="solidFgAcc1" presStyleIdx="0" presStyleCnt="4"/>
      <dgm:spPr/>
    </dgm:pt>
    <dgm:pt modelId="{4D6300F1-A9B8-4663-BE4C-E0D7289BBED2}" type="pres">
      <dgm:prSet presAssocID="{91F3D738-B45F-4F28-A120-AE6262B64E9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41AC455-58F3-4B66-89E5-485E30ADBC59}" type="pres">
      <dgm:prSet presAssocID="{91F3D738-B45F-4F28-A120-AE6262B64E99}" presName="accent_2" presStyleCnt="0"/>
      <dgm:spPr/>
    </dgm:pt>
    <dgm:pt modelId="{8637ACF1-3A60-4936-B57A-E22BB57F35DE}" type="pres">
      <dgm:prSet presAssocID="{91F3D738-B45F-4F28-A120-AE6262B64E99}" presName="accentRepeatNode" presStyleLbl="solidFgAcc1" presStyleIdx="1" presStyleCnt="4"/>
      <dgm:spPr/>
    </dgm:pt>
    <dgm:pt modelId="{079C479F-41B8-49DE-A5AB-C60784EB10F6}" type="pres">
      <dgm:prSet presAssocID="{ABDD2D01-DC35-4640-ADA7-4C5DAAB05D6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FF9ADC7-C4DB-453A-8A54-7FAA496DC4D1}" type="pres">
      <dgm:prSet presAssocID="{ABDD2D01-DC35-4640-ADA7-4C5DAAB05D66}" presName="accent_3" presStyleCnt="0"/>
      <dgm:spPr/>
    </dgm:pt>
    <dgm:pt modelId="{B6B4FA55-D9B2-4B26-8BAD-20F943D21FAD}" type="pres">
      <dgm:prSet presAssocID="{ABDD2D01-DC35-4640-ADA7-4C5DAAB05D66}" presName="accentRepeatNode" presStyleLbl="solidFgAcc1" presStyleIdx="2" presStyleCnt="4"/>
      <dgm:spPr/>
    </dgm:pt>
    <dgm:pt modelId="{906261DC-6627-4E46-ACD2-7554BE0A21EE}" type="pres">
      <dgm:prSet presAssocID="{B0989ADE-E900-4923-A618-CDD78B4CE94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CA38C19-311C-4335-A754-058B35990DD8}" type="pres">
      <dgm:prSet presAssocID="{B0989ADE-E900-4923-A618-CDD78B4CE942}" presName="accent_4" presStyleCnt="0"/>
      <dgm:spPr/>
    </dgm:pt>
    <dgm:pt modelId="{8065FB95-26B0-4A59-93DA-23D93A659ABE}" type="pres">
      <dgm:prSet presAssocID="{B0989ADE-E900-4923-A618-CDD78B4CE942}" presName="accentRepeatNode" presStyleLbl="solidFgAcc1" presStyleIdx="3" presStyleCnt="4"/>
      <dgm:spPr/>
    </dgm:pt>
  </dgm:ptLst>
  <dgm:cxnLst>
    <dgm:cxn modelId="{114C2581-89AC-4370-BA28-A748E430078E}" type="presOf" srcId="{ABDD2D01-DC35-4640-ADA7-4C5DAAB05D66}" destId="{079C479F-41B8-49DE-A5AB-C60784EB10F6}" srcOrd="0" destOrd="0" presId="urn:microsoft.com/office/officeart/2008/layout/VerticalCurvedList"/>
    <dgm:cxn modelId="{78598514-7609-4699-BDC6-1C1B3AE84602}" type="presOf" srcId="{C6A232F6-2AA6-4ACE-B78D-D7FA1D1FDF96}" destId="{F4D5C9CF-27A3-400E-B819-49E17DAA3046}" srcOrd="0" destOrd="0" presId="urn:microsoft.com/office/officeart/2008/layout/VerticalCurvedList"/>
    <dgm:cxn modelId="{C26779BF-2ACB-41E1-AE35-7807FA585960}" type="presOf" srcId="{91F3D738-B45F-4F28-A120-AE6262B64E99}" destId="{4D6300F1-A9B8-4663-BE4C-E0D7289BBED2}" srcOrd="0" destOrd="0" presId="urn:microsoft.com/office/officeart/2008/layout/VerticalCurvedList"/>
    <dgm:cxn modelId="{E4F21157-FE75-47EF-AFB1-52CDB7B90109}" type="presOf" srcId="{EEF5BB94-600B-42ED-92BE-D2CF9E33206A}" destId="{F8EC1463-59D9-464A-85AC-EA4DE2291A34}" srcOrd="0" destOrd="0" presId="urn:microsoft.com/office/officeart/2008/layout/VerticalCurvedList"/>
    <dgm:cxn modelId="{EE33A167-4105-4C10-AB64-B8AB96112692}" type="presOf" srcId="{7AAEFEDC-9530-402D-BAAB-76CAB5321537}" destId="{8F411392-ABDF-44B2-8936-496A8F4AF62B}" srcOrd="0" destOrd="0" presId="urn:microsoft.com/office/officeart/2008/layout/VerticalCurvedList"/>
    <dgm:cxn modelId="{B873BB9D-C822-40A1-8F36-722330BEF705}" srcId="{EEF5BB94-600B-42ED-92BE-D2CF9E33206A}" destId="{91F3D738-B45F-4F28-A120-AE6262B64E99}" srcOrd="1" destOrd="0" parTransId="{F107EBA3-D34D-432C-B344-4C38127C8FB6}" sibTransId="{39150A61-7864-42CA-BD12-963EBB5D8CDA}"/>
    <dgm:cxn modelId="{9E5CFAAC-53B6-411E-B452-44AF1CD23D37}" srcId="{EEF5BB94-600B-42ED-92BE-D2CF9E33206A}" destId="{B0989ADE-E900-4923-A618-CDD78B4CE942}" srcOrd="3" destOrd="0" parTransId="{C5E2C5DE-824E-4B0F-9B94-6DA76772D992}" sibTransId="{D4CA6F06-A22B-49E2-8E5E-D86F54477B56}"/>
    <dgm:cxn modelId="{3C15AA1E-7DDC-4D55-9D6B-907CECE6A696}" srcId="{EEF5BB94-600B-42ED-92BE-D2CF9E33206A}" destId="{7AAEFEDC-9530-402D-BAAB-76CAB5321537}" srcOrd="0" destOrd="0" parTransId="{4A166500-9D3A-4684-B5B6-6EDCB9C8A1C3}" sibTransId="{C6A232F6-2AA6-4ACE-B78D-D7FA1D1FDF96}"/>
    <dgm:cxn modelId="{A8980E92-028E-4C9B-ABC2-CF3FC415C09D}" srcId="{EEF5BB94-600B-42ED-92BE-D2CF9E33206A}" destId="{ABDD2D01-DC35-4640-ADA7-4C5DAAB05D66}" srcOrd="2" destOrd="0" parTransId="{CEEECEAA-013B-47E3-AD24-42AE2CAD6F11}" sibTransId="{4C026203-3C7C-4A7D-A557-08213E8B8B9F}"/>
    <dgm:cxn modelId="{29DFA8C9-349E-445F-97CB-4489C768458C}" type="presOf" srcId="{B0989ADE-E900-4923-A618-CDD78B4CE942}" destId="{906261DC-6627-4E46-ACD2-7554BE0A21EE}" srcOrd="0" destOrd="0" presId="urn:microsoft.com/office/officeart/2008/layout/VerticalCurvedList"/>
    <dgm:cxn modelId="{D9FB5A96-79CC-43CE-8F3D-FDC9DBD1FC52}" type="presParOf" srcId="{F8EC1463-59D9-464A-85AC-EA4DE2291A34}" destId="{95D92414-5131-4767-9A99-DD1F2EDABD61}" srcOrd="0" destOrd="0" presId="urn:microsoft.com/office/officeart/2008/layout/VerticalCurvedList"/>
    <dgm:cxn modelId="{AD50A859-2496-4BA9-91B3-46974BAC02EA}" type="presParOf" srcId="{95D92414-5131-4767-9A99-DD1F2EDABD61}" destId="{F9B5DD82-6043-49E7-A364-7DBDCE88092E}" srcOrd="0" destOrd="0" presId="urn:microsoft.com/office/officeart/2008/layout/VerticalCurvedList"/>
    <dgm:cxn modelId="{8A85D9B0-D445-4194-B9AD-BC76AB68DA6D}" type="presParOf" srcId="{F9B5DD82-6043-49E7-A364-7DBDCE88092E}" destId="{C18DE5F0-B48B-45F8-880B-D13B7CD55CA1}" srcOrd="0" destOrd="0" presId="urn:microsoft.com/office/officeart/2008/layout/VerticalCurvedList"/>
    <dgm:cxn modelId="{92BBEB34-DCF6-4766-B56D-6702D3910FF2}" type="presParOf" srcId="{F9B5DD82-6043-49E7-A364-7DBDCE88092E}" destId="{F4D5C9CF-27A3-400E-B819-49E17DAA3046}" srcOrd="1" destOrd="0" presId="urn:microsoft.com/office/officeart/2008/layout/VerticalCurvedList"/>
    <dgm:cxn modelId="{AB60125F-0A8A-401F-8C17-9F758350F382}" type="presParOf" srcId="{F9B5DD82-6043-49E7-A364-7DBDCE88092E}" destId="{83A3B1FC-8DEC-4F60-982B-5EDA8A1A0E41}" srcOrd="2" destOrd="0" presId="urn:microsoft.com/office/officeart/2008/layout/VerticalCurvedList"/>
    <dgm:cxn modelId="{D22205F9-7A44-4FB5-96F9-56B3DF592A95}" type="presParOf" srcId="{F9B5DD82-6043-49E7-A364-7DBDCE88092E}" destId="{F63BE428-3B78-4FD2-8C86-2E28A648452A}" srcOrd="3" destOrd="0" presId="urn:microsoft.com/office/officeart/2008/layout/VerticalCurvedList"/>
    <dgm:cxn modelId="{ADCE23FD-B749-4ED9-9B8B-1CEBEEC92FF1}" type="presParOf" srcId="{95D92414-5131-4767-9A99-DD1F2EDABD61}" destId="{8F411392-ABDF-44B2-8936-496A8F4AF62B}" srcOrd="1" destOrd="0" presId="urn:microsoft.com/office/officeart/2008/layout/VerticalCurvedList"/>
    <dgm:cxn modelId="{568EDAD6-A1D2-448A-A591-09840BE90B42}" type="presParOf" srcId="{95D92414-5131-4767-9A99-DD1F2EDABD61}" destId="{27DBE58D-C8EC-48F9-92A4-7B42601545BA}" srcOrd="2" destOrd="0" presId="urn:microsoft.com/office/officeart/2008/layout/VerticalCurvedList"/>
    <dgm:cxn modelId="{48555487-8DE5-41CA-BCEF-DFA93693563D}" type="presParOf" srcId="{27DBE58D-C8EC-48F9-92A4-7B42601545BA}" destId="{9A02A501-39AA-460A-B39B-30A9ADAE2CAF}" srcOrd="0" destOrd="0" presId="urn:microsoft.com/office/officeart/2008/layout/VerticalCurvedList"/>
    <dgm:cxn modelId="{06845492-70D6-44AA-B9B3-B34AC2AC9C2A}" type="presParOf" srcId="{95D92414-5131-4767-9A99-DD1F2EDABD61}" destId="{4D6300F1-A9B8-4663-BE4C-E0D7289BBED2}" srcOrd="3" destOrd="0" presId="urn:microsoft.com/office/officeart/2008/layout/VerticalCurvedList"/>
    <dgm:cxn modelId="{03D95A8C-9DA1-4CFF-ACAF-7D8166975599}" type="presParOf" srcId="{95D92414-5131-4767-9A99-DD1F2EDABD61}" destId="{841AC455-58F3-4B66-89E5-485E30ADBC59}" srcOrd="4" destOrd="0" presId="urn:microsoft.com/office/officeart/2008/layout/VerticalCurvedList"/>
    <dgm:cxn modelId="{B06182DB-9069-4C95-9FDC-A7961912CEC8}" type="presParOf" srcId="{841AC455-58F3-4B66-89E5-485E30ADBC59}" destId="{8637ACF1-3A60-4936-B57A-E22BB57F35DE}" srcOrd="0" destOrd="0" presId="urn:microsoft.com/office/officeart/2008/layout/VerticalCurvedList"/>
    <dgm:cxn modelId="{417CED1A-045B-462A-8ADB-3DC469209FEC}" type="presParOf" srcId="{95D92414-5131-4767-9A99-DD1F2EDABD61}" destId="{079C479F-41B8-49DE-A5AB-C60784EB10F6}" srcOrd="5" destOrd="0" presId="urn:microsoft.com/office/officeart/2008/layout/VerticalCurvedList"/>
    <dgm:cxn modelId="{FFE9FE40-42E8-4496-87B6-1E58478C9E9C}" type="presParOf" srcId="{95D92414-5131-4767-9A99-DD1F2EDABD61}" destId="{6FF9ADC7-C4DB-453A-8A54-7FAA496DC4D1}" srcOrd="6" destOrd="0" presId="urn:microsoft.com/office/officeart/2008/layout/VerticalCurvedList"/>
    <dgm:cxn modelId="{6F07AB71-5008-4D81-941A-34734C41BD7E}" type="presParOf" srcId="{6FF9ADC7-C4DB-453A-8A54-7FAA496DC4D1}" destId="{B6B4FA55-D9B2-4B26-8BAD-20F943D21FAD}" srcOrd="0" destOrd="0" presId="urn:microsoft.com/office/officeart/2008/layout/VerticalCurvedList"/>
    <dgm:cxn modelId="{AFF1231C-0E99-47E3-B936-7DF5C99500E1}" type="presParOf" srcId="{95D92414-5131-4767-9A99-DD1F2EDABD61}" destId="{906261DC-6627-4E46-ACD2-7554BE0A21EE}" srcOrd="7" destOrd="0" presId="urn:microsoft.com/office/officeart/2008/layout/VerticalCurvedList"/>
    <dgm:cxn modelId="{6F3F7EAB-C75E-4DB5-8CBC-D3C66C423A34}" type="presParOf" srcId="{95D92414-5131-4767-9A99-DD1F2EDABD61}" destId="{CCA38C19-311C-4335-A754-058B35990DD8}" srcOrd="8" destOrd="0" presId="urn:microsoft.com/office/officeart/2008/layout/VerticalCurvedList"/>
    <dgm:cxn modelId="{C39F682E-94BF-4306-A629-64E8177AF899}" type="presParOf" srcId="{CCA38C19-311C-4335-A754-058B35990DD8}" destId="{8065FB95-26B0-4A59-93DA-23D93A659A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8A21-EC3A-4E39-B210-C6900AF3A66D}">
      <dsp:nvSpPr>
        <dsp:cNvPr id="0" name=""/>
        <dsp:cNvSpPr/>
      </dsp:nvSpPr>
      <dsp:spPr>
        <a:xfrm>
          <a:off x="0" y="844668"/>
          <a:ext cx="2469391" cy="1481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Is the topic suitable for qualitative research?</a:t>
          </a:r>
          <a:endParaRPr lang="en-PH" sz="1800" kern="1200" dirty="0"/>
        </a:p>
      </dsp:txBody>
      <dsp:txXfrm>
        <a:off x="0" y="844668"/>
        <a:ext cx="2469391" cy="1481634"/>
      </dsp:txXfrm>
    </dsp:sp>
    <dsp:sp modelId="{5A4D1943-FDFD-4008-BDE4-3CA0A7C69C53}">
      <dsp:nvSpPr>
        <dsp:cNvPr id="0" name=""/>
        <dsp:cNvSpPr/>
      </dsp:nvSpPr>
      <dsp:spPr>
        <a:xfrm>
          <a:off x="2716330" y="844668"/>
          <a:ext cx="2469391" cy="1481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Do you adhere to the ontological and epistemological assumptions of qualitative inquiry?</a:t>
          </a:r>
          <a:endParaRPr lang="en-PH" sz="1800" kern="1200" dirty="0"/>
        </a:p>
      </dsp:txBody>
      <dsp:txXfrm>
        <a:off x="2716330" y="844668"/>
        <a:ext cx="2469391" cy="1481634"/>
      </dsp:txXfrm>
    </dsp:sp>
    <dsp:sp modelId="{DCADA154-3CC2-4B3A-A434-48D1A03B327D}">
      <dsp:nvSpPr>
        <dsp:cNvPr id="0" name=""/>
        <dsp:cNvSpPr/>
      </dsp:nvSpPr>
      <dsp:spPr>
        <a:xfrm>
          <a:off x="5432661" y="844668"/>
          <a:ext cx="2469391" cy="1481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What is the study all about? What are your goals?</a:t>
          </a:r>
          <a:endParaRPr lang="en-PH" sz="1800" kern="1200" dirty="0"/>
        </a:p>
      </dsp:txBody>
      <dsp:txXfrm>
        <a:off x="5432661" y="844668"/>
        <a:ext cx="2469391" cy="1481634"/>
      </dsp:txXfrm>
    </dsp:sp>
    <dsp:sp modelId="{C0E18865-22DF-49C7-831C-ED3B763118E0}">
      <dsp:nvSpPr>
        <dsp:cNvPr id="0" name=""/>
        <dsp:cNvSpPr/>
      </dsp:nvSpPr>
      <dsp:spPr>
        <a:xfrm>
          <a:off x="1358165" y="2573243"/>
          <a:ext cx="2469391" cy="1481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Do you intend to study experiences or generate a theory? </a:t>
          </a:r>
          <a:endParaRPr lang="en-PH" sz="1800" kern="1200" dirty="0"/>
        </a:p>
      </dsp:txBody>
      <dsp:txXfrm>
        <a:off x="1358165" y="2573243"/>
        <a:ext cx="2469391" cy="1481634"/>
      </dsp:txXfrm>
    </dsp:sp>
    <dsp:sp modelId="{AADC3304-2BA4-4063-AFFA-2C77B693A413}">
      <dsp:nvSpPr>
        <dsp:cNvPr id="0" name=""/>
        <dsp:cNvSpPr/>
      </dsp:nvSpPr>
      <dsp:spPr>
        <a:xfrm>
          <a:off x="4074496" y="2573243"/>
          <a:ext cx="2469391" cy="1481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Are you coming from a particular frame of thinking or you want to capture emergent frames?</a:t>
          </a:r>
          <a:endParaRPr lang="en-PH" sz="1800" kern="1200" dirty="0"/>
        </a:p>
      </dsp:txBody>
      <dsp:txXfrm>
        <a:off x="4074496" y="2573243"/>
        <a:ext cx="2469391" cy="1481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34183-89A5-4604-B71D-3FC9F2D4C241}">
      <dsp:nvSpPr>
        <dsp:cNvPr id="0" name=""/>
        <dsp:cNvSpPr/>
      </dsp:nvSpPr>
      <dsp:spPr>
        <a:xfrm>
          <a:off x="2474" y="506752"/>
          <a:ext cx="1963491" cy="1178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Phenomenology</a:t>
          </a:r>
          <a:endParaRPr lang="en-PH" sz="1700" kern="1200" dirty="0"/>
        </a:p>
      </dsp:txBody>
      <dsp:txXfrm>
        <a:off x="2474" y="506752"/>
        <a:ext cx="1963491" cy="1178094"/>
      </dsp:txXfrm>
    </dsp:sp>
    <dsp:sp modelId="{C830ED9F-5EC0-4F36-BC20-1D941EF51585}">
      <dsp:nvSpPr>
        <dsp:cNvPr id="0" name=""/>
        <dsp:cNvSpPr/>
      </dsp:nvSpPr>
      <dsp:spPr>
        <a:xfrm>
          <a:off x="2162315" y="506752"/>
          <a:ext cx="1963491" cy="1178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Ethnography</a:t>
          </a:r>
          <a:endParaRPr lang="en-PH" sz="1700" kern="1200" dirty="0"/>
        </a:p>
      </dsp:txBody>
      <dsp:txXfrm>
        <a:off x="2162315" y="506752"/>
        <a:ext cx="1963491" cy="1178094"/>
      </dsp:txXfrm>
    </dsp:sp>
    <dsp:sp modelId="{235B17BC-632D-4CF2-A15B-CF9F0147266F}">
      <dsp:nvSpPr>
        <dsp:cNvPr id="0" name=""/>
        <dsp:cNvSpPr/>
      </dsp:nvSpPr>
      <dsp:spPr>
        <a:xfrm>
          <a:off x="4322156" y="506752"/>
          <a:ext cx="1963491" cy="11780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Case Study</a:t>
          </a:r>
          <a:endParaRPr lang="en-PH" sz="1700" kern="1200" dirty="0"/>
        </a:p>
      </dsp:txBody>
      <dsp:txXfrm>
        <a:off x="4322156" y="506752"/>
        <a:ext cx="1963491" cy="1178094"/>
      </dsp:txXfrm>
    </dsp:sp>
    <dsp:sp modelId="{AD6D4011-86D6-400F-B43E-C03E9F24662A}">
      <dsp:nvSpPr>
        <dsp:cNvPr id="0" name=""/>
        <dsp:cNvSpPr/>
      </dsp:nvSpPr>
      <dsp:spPr>
        <a:xfrm>
          <a:off x="6481997" y="506752"/>
          <a:ext cx="1963491" cy="11780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Grounded Theory</a:t>
          </a:r>
          <a:endParaRPr lang="en-PH" sz="1700" kern="1200" dirty="0"/>
        </a:p>
      </dsp:txBody>
      <dsp:txXfrm>
        <a:off x="6481997" y="506752"/>
        <a:ext cx="1963491" cy="1178094"/>
      </dsp:txXfrm>
    </dsp:sp>
    <dsp:sp modelId="{85C6792B-4D8B-440F-B2F9-0D216F802315}">
      <dsp:nvSpPr>
        <dsp:cNvPr id="0" name=""/>
        <dsp:cNvSpPr/>
      </dsp:nvSpPr>
      <dsp:spPr>
        <a:xfrm>
          <a:off x="2474" y="1881197"/>
          <a:ext cx="1963491" cy="11780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Participant Observation</a:t>
          </a:r>
          <a:endParaRPr lang="en-PH" sz="1700" kern="1200" dirty="0"/>
        </a:p>
      </dsp:txBody>
      <dsp:txXfrm>
        <a:off x="2474" y="1881197"/>
        <a:ext cx="1963491" cy="1178094"/>
      </dsp:txXfrm>
    </dsp:sp>
    <dsp:sp modelId="{C77A5998-B599-403B-8BCC-C547D1B46A19}">
      <dsp:nvSpPr>
        <dsp:cNvPr id="0" name=""/>
        <dsp:cNvSpPr/>
      </dsp:nvSpPr>
      <dsp:spPr>
        <a:xfrm>
          <a:off x="2162315" y="1881197"/>
          <a:ext cx="1963491" cy="1178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Interviews</a:t>
          </a:r>
          <a:endParaRPr lang="en-PH" sz="1700" kern="1200" dirty="0"/>
        </a:p>
      </dsp:txBody>
      <dsp:txXfrm>
        <a:off x="2162315" y="1881197"/>
        <a:ext cx="1963491" cy="1178094"/>
      </dsp:txXfrm>
    </dsp:sp>
    <dsp:sp modelId="{11EB07AF-2C4A-4240-A70E-574850581E32}">
      <dsp:nvSpPr>
        <dsp:cNvPr id="0" name=""/>
        <dsp:cNvSpPr/>
      </dsp:nvSpPr>
      <dsp:spPr>
        <a:xfrm>
          <a:off x="4322156" y="1881197"/>
          <a:ext cx="1963491" cy="1178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Review of Documents or AV Materials</a:t>
          </a:r>
          <a:endParaRPr lang="en-PH" sz="1700" kern="1200" dirty="0"/>
        </a:p>
      </dsp:txBody>
      <dsp:txXfrm>
        <a:off x="4322156" y="1881197"/>
        <a:ext cx="1963491" cy="1178094"/>
      </dsp:txXfrm>
    </dsp:sp>
    <dsp:sp modelId="{DDD8552D-8E10-42E1-AE88-F39E7D745164}">
      <dsp:nvSpPr>
        <dsp:cNvPr id="0" name=""/>
        <dsp:cNvSpPr/>
      </dsp:nvSpPr>
      <dsp:spPr>
        <a:xfrm>
          <a:off x="6481997" y="1881197"/>
          <a:ext cx="1963491" cy="11780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Analysis of Secondary Data</a:t>
          </a:r>
          <a:endParaRPr lang="en-PH" sz="1700" kern="1200" dirty="0"/>
        </a:p>
      </dsp:txBody>
      <dsp:txXfrm>
        <a:off x="6481997" y="1881197"/>
        <a:ext cx="1963491" cy="1178094"/>
      </dsp:txXfrm>
    </dsp:sp>
    <dsp:sp modelId="{C4D128D7-4286-4834-B13C-D5B242941E91}">
      <dsp:nvSpPr>
        <dsp:cNvPr id="0" name=""/>
        <dsp:cNvSpPr/>
      </dsp:nvSpPr>
      <dsp:spPr>
        <a:xfrm>
          <a:off x="2474" y="3255641"/>
          <a:ext cx="1963491" cy="11780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Unobtrusive Measures</a:t>
          </a:r>
          <a:endParaRPr lang="en-PH" sz="1700" kern="1200" dirty="0"/>
        </a:p>
      </dsp:txBody>
      <dsp:txXfrm>
        <a:off x="2474" y="3255641"/>
        <a:ext cx="1963491" cy="1178094"/>
      </dsp:txXfrm>
    </dsp:sp>
    <dsp:sp modelId="{5BFDB6B3-F7C2-4192-9318-2078AA812CEF}">
      <dsp:nvSpPr>
        <dsp:cNvPr id="0" name=""/>
        <dsp:cNvSpPr/>
      </dsp:nvSpPr>
      <dsp:spPr>
        <a:xfrm>
          <a:off x="2162315" y="3255641"/>
          <a:ext cx="1963491" cy="11780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Constant Comparison Technique</a:t>
          </a:r>
          <a:endParaRPr lang="en-PH" sz="1700" kern="1200" dirty="0"/>
        </a:p>
      </dsp:txBody>
      <dsp:txXfrm>
        <a:off x="2162315" y="3255641"/>
        <a:ext cx="1963491" cy="1178094"/>
      </dsp:txXfrm>
    </dsp:sp>
    <dsp:sp modelId="{1C0A21F6-FF40-4B56-9C7F-45CA219FF3CC}">
      <dsp:nvSpPr>
        <dsp:cNvPr id="0" name=""/>
        <dsp:cNvSpPr/>
      </dsp:nvSpPr>
      <dsp:spPr>
        <a:xfrm>
          <a:off x="4322156" y="3255641"/>
          <a:ext cx="1963491" cy="1178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Thematic Network Analysis</a:t>
          </a:r>
          <a:endParaRPr lang="en-PH" sz="1700" kern="1200" dirty="0"/>
        </a:p>
      </dsp:txBody>
      <dsp:txXfrm>
        <a:off x="4322156" y="3255641"/>
        <a:ext cx="1963491" cy="1178094"/>
      </dsp:txXfrm>
    </dsp:sp>
    <dsp:sp modelId="{10B2C334-CE90-4ECA-9788-EB80B00F1B93}">
      <dsp:nvSpPr>
        <dsp:cNvPr id="0" name=""/>
        <dsp:cNvSpPr/>
      </dsp:nvSpPr>
      <dsp:spPr>
        <a:xfrm>
          <a:off x="6481997" y="3255641"/>
          <a:ext cx="1963491" cy="1178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700" kern="1200" dirty="0" smtClean="0"/>
            <a:t>Word Counting</a:t>
          </a:r>
          <a:endParaRPr lang="en-PH" sz="1700" kern="1200" dirty="0"/>
        </a:p>
      </dsp:txBody>
      <dsp:txXfrm>
        <a:off x="6481997" y="3255641"/>
        <a:ext cx="1963491" cy="1178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31D7-2EA6-4873-978D-B63653111C3F}">
      <dsp:nvSpPr>
        <dsp:cNvPr id="0" name=""/>
        <dsp:cNvSpPr/>
      </dsp:nvSpPr>
      <dsp:spPr>
        <a:xfrm>
          <a:off x="3294483" y="1411"/>
          <a:ext cx="4941725" cy="11197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400" kern="1200" dirty="0" smtClean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rPr>
            <a:t>"The purpose of the phenomenological approach is to illuminate the specific, to identify phenomena through how they are perceived by the actors in a situation" (Lester, 1999).</a:t>
          </a:r>
          <a:endParaRPr lang="en-PH" sz="1400" kern="1200" dirty="0">
            <a:solidFill>
              <a:schemeClr val="bg2"/>
            </a:solidFill>
          </a:endParaRPr>
        </a:p>
      </dsp:txBody>
      <dsp:txXfrm>
        <a:off x="3294483" y="141377"/>
        <a:ext cx="4521827" cy="839797"/>
      </dsp:txXfrm>
    </dsp:sp>
    <dsp:sp modelId="{2782AFEE-520B-48F3-8CCC-E5C5F04199D1}">
      <dsp:nvSpPr>
        <dsp:cNvPr id="0" name=""/>
        <dsp:cNvSpPr/>
      </dsp:nvSpPr>
      <dsp:spPr>
        <a:xfrm>
          <a:off x="0" y="1411"/>
          <a:ext cx="3294483" cy="11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700" kern="1200" dirty="0" smtClean="0"/>
            <a:t>Phenomenology</a:t>
          </a:r>
          <a:endParaRPr lang="en-PH" sz="2700" kern="1200" dirty="0"/>
        </a:p>
      </dsp:txBody>
      <dsp:txXfrm>
        <a:off x="54661" y="56072"/>
        <a:ext cx="3185161" cy="1010407"/>
      </dsp:txXfrm>
    </dsp:sp>
    <dsp:sp modelId="{EC4C5C0F-BFA1-439A-8C18-6242A52A7C3C}">
      <dsp:nvSpPr>
        <dsp:cNvPr id="0" name=""/>
        <dsp:cNvSpPr/>
      </dsp:nvSpPr>
      <dsp:spPr>
        <a:xfrm>
          <a:off x="3294483" y="1233113"/>
          <a:ext cx="4941725" cy="11197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222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950" kern="1200" dirty="0" smtClean="0">
              <a:solidFill>
                <a:schemeClr val="bg2"/>
              </a:solidFill>
            </a:rPr>
            <a:t>Ethnography refers to the process of collecting primary data through fieldwork (participant observation) about a culture-sharing group with emphasis on a particular cultural parameter. The end-goal of this process is the production of vivid (written) accounts of the cultural parameter as a lived experience of the participants or agents of the culture-sharing group.</a:t>
          </a:r>
          <a:endParaRPr lang="en-PH" sz="950" kern="1200" dirty="0">
            <a:solidFill>
              <a:schemeClr val="bg2"/>
            </a:solidFill>
          </a:endParaRPr>
        </a:p>
      </dsp:txBody>
      <dsp:txXfrm>
        <a:off x="3294483" y="1373079"/>
        <a:ext cx="4521827" cy="839797"/>
      </dsp:txXfrm>
    </dsp:sp>
    <dsp:sp modelId="{0FDE912C-8748-485D-B1DD-679FAB87D32C}">
      <dsp:nvSpPr>
        <dsp:cNvPr id="0" name=""/>
        <dsp:cNvSpPr/>
      </dsp:nvSpPr>
      <dsp:spPr>
        <a:xfrm>
          <a:off x="0" y="1233113"/>
          <a:ext cx="3294483" cy="11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700" kern="1200" dirty="0" smtClean="0"/>
            <a:t>Ethnography</a:t>
          </a:r>
          <a:endParaRPr lang="en-PH" sz="2700" kern="1200" dirty="0"/>
        </a:p>
      </dsp:txBody>
      <dsp:txXfrm>
        <a:off x="54661" y="1287774"/>
        <a:ext cx="3185161" cy="1010407"/>
      </dsp:txXfrm>
    </dsp:sp>
    <dsp:sp modelId="{F911AA11-F050-4B08-9C76-DA32BEA831D4}">
      <dsp:nvSpPr>
        <dsp:cNvPr id="0" name=""/>
        <dsp:cNvSpPr/>
      </dsp:nvSpPr>
      <dsp:spPr>
        <a:xfrm>
          <a:off x="3294483" y="2464815"/>
          <a:ext cx="4941725" cy="11197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050" kern="1200" dirty="0" smtClean="0">
              <a:solidFill>
                <a:schemeClr val="bg2"/>
              </a:solidFill>
            </a:rPr>
            <a:t>Qualitative case study is a research design that seeks to understand a phenomenon or a set of phenomena utilizing various sources of data.  It is either descriptive or exploratory in purpose with an overarching goal of generating a conceptual framework that allows understanding of the case or cases of interest. </a:t>
          </a:r>
          <a:endParaRPr lang="en-PH" sz="1050" kern="1200" dirty="0">
            <a:solidFill>
              <a:schemeClr val="bg2"/>
            </a:solidFill>
          </a:endParaRPr>
        </a:p>
      </dsp:txBody>
      <dsp:txXfrm>
        <a:off x="3294483" y="2604781"/>
        <a:ext cx="4521827" cy="839797"/>
      </dsp:txXfrm>
    </dsp:sp>
    <dsp:sp modelId="{1EDECC71-B524-4863-9D3F-FD6B18BA650F}">
      <dsp:nvSpPr>
        <dsp:cNvPr id="0" name=""/>
        <dsp:cNvSpPr/>
      </dsp:nvSpPr>
      <dsp:spPr>
        <a:xfrm>
          <a:off x="0" y="2464815"/>
          <a:ext cx="3294483" cy="11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700" kern="1200" dirty="0" smtClean="0"/>
            <a:t>Case Study</a:t>
          </a:r>
          <a:endParaRPr lang="en-PH" sz="2700" kern="1200" dirty="0"/>
        </a:p>
      </dsp:txBody>
      <dsp:txXfrm>
        <a:off x="54661" y="2519476"/>
        <a:ext cx="3185161" cy="1010407"/>
      </dsp:txXfrm>
    </dsp:sp>
    <dsp:sp modelId="{236AEEFE-BD55-4C0A-A375-A92FFC093AA5}">
      <dsp:nvSpPr>
        <dsp:cNvPr id="0" name=""/>
        <dsp:cNvSpPr/>
      </dsp:nvSpPr>
      <dsp:spPr>
        <a:xfrm>
          <a:off x="3294483" y="3696518"/>
          <a:ext cx="4941725" cy="11197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800" kern="1200" dirty="0" smtClean="0"/>
            <a:t>‘the discovery of theory from data systematically obtained from social research’ (Glaser and Strauss 1967: 2)</a:t>
          </a:r>
          <a:endParaRPr lang="en-PH" sz="1800" kern="1200" dirty="0"/>
        </a:p>
      </dsp:txBody>
      <dsp:txXfrm>
        <a:off x="3294483" y="3836484"/>
        <a:ext cx="4521827" cy="839797"/>
      </dsp:txXfrm>
    </dsp:sp>
    <dsp:sp modelId="{9C3D68FC-FA73-48DE-B3D7-8F3AA3B8CFAA}">
      <dsp:nvSpPr>
        <dsp:cNvPr id="0" name=""/>
        <dsp:cNvSpPr/>
      </dsp:nvSpPr>
      <dsp:spPr>
        <a:xfrm>
          <a:off x="0" y="3696518"/>
          <a:ext cx="3294483" cy="11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700" kern="1200" dirty="0" smtClean="0"/>
            <a:t>Grounded Theory</a:t>
          </a:r>
          <a:endParaRPr lang="en-PH" sz="2700" kern="1200" dirty="0"/>
        </a:p>
      </dsp:txBody>
      <dsp:txXfrm>
        <a:off x="54661" y="3751179"/>
        <a:ext cx="3185161" cy="1010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8D998-EDCF-4EFE-BEB6-2D4818D8AB1D}">
      <dsp:nvSpPr>
        <dsp:cNvPr id="0" name=""/>
        <dsp:cNvSpPr/>
      </dsp:nvSpPr>
      <dsp:spPr>
        <a:xfrm>
          <a:off x="3496470" y="736"/>
          <a:ext cx="5244705" cy="2871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Phenomenon, Descriptions of the phenomenon as experienced or interpretation of the experience 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Product: Properties of people’s experiences or interpretations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PH" sz="2000" kern="1200" dirty="0"/>
        </a:p>
      </dsp:txBody>
      <dsp:txXfrm>
        <a:off x="3496470" y="359714"/>
        <a:ext cx="4167770" cy="2153871"/>
      </dsp:txXfrm>
    </dsp:sp>
    <dsp:sp modelId="{1DCC58B1-122F-4950-A8F8-38CAECDDF988}">
      <dsp:nvSpPr>
        <dsp:cNvPr id="0" name=""/>
        <dsp:cNvSpPr/>
      </dsp:nvSpPr>
      <dsp:spPr>
        <a:xfrm>
          <a:off x="0" y="736"/>
          <a:ext cx="3496470" cy="2871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Phenomenology</a:t>
          </a:r>
          <a:endParaRPr lang="en-PH" sz="2800" kern="1200" dirty="0"/>
        </a:p>
      </dsp:txBody>
      <dsp:txXfrm>
        <a:off x="140191" y="140927"/>
        <a:ext cx="3216088" cy="2591445"/>
      </dsp:txXfrm>
    </dsp:sp>
    <dsp:sp modelId="{D1C6F247-CB75-4464-9F8E-CE087D011C0C}">
      <dsp:nvSpPr>
        <dsp:cNvPr id="0" name=""/>
        <dsp:cNvSpPr/>
      </dsp:nvSpPr>
      <dsp:spPr>
        <a:xfrm>
          <a:off x="3496470" y="3159746"/>
          <a:ext cx="5244705" cy="28718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Cultural Theme, Culture-sharing group, Participant Observation/Fieldwork, 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Product: Ethnography that locates the cultural theme in the overall cultural system(s)</a:t>
          </a:r>
          <a:endParaRPr lang="en-PH" sz="2000" kern="1200" dirty="0"/>
        </a:p>
      </dsp:txBody>
      <dsp:txXfrm>
        <a:off x="3496470" y="3518724"/>
        <a:ext cx="4167770" cy="2153871"/>
      </dsp:txXfrm>
    </dsp:sp>
    <dsp:sp modelId="{E7F8A512-8D2D-4E75-91C9-8057D979737A}">
      <dsp:nvSpPr>
        <dsp:cNvPr id="0" name=""/>
        <dsp:cNvSpPr/>
      </dsp:nvSpPr>
      <dsp:spPr>
        <a:xfrm>
          <a:off x="0" y="3159746"/>
          <a:ext cx="3496470" cy="28718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Ethnography</a:t>
          </a:r>
          <a:endParaRPr lang="en-PH" sz="2800" kern="1200" dirty="0"/>
        </a:p>
      </dsp:txBody>
      <dsp:txXfrm>
        <a:off x="140191" y="3299937"/>
        <a:ext cx="3216088" cy="2591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F4DBC-6A67-41EF-990E-86101235840E}">
      <dsp:nvSpPr>
        <dsp:cNvPr id="0" name=""/>
        <dsp:cNvSpPr/>
      </dsp:nvSpPr>
      <dsp:spPr>
        <a:xfrm>
          <a:off x="3532040" y="714"/>
          <a:ext cx="5298060" cy="27873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Case(s), Context (Conditions), Propositions, Levels Conceptual Frame, Levels of Analysis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Product: An Emergent Conceptual Frame that Describes the Case(s)</a:t>
          </a:r>
          <a:endParaRPr lang="en-PH" sz="2000" kern="1200" dirty="0"/>
        </a:p>
      </dsp:txBody>
      <dsp:txXfrm>
        <a:off x="3532040" y="349134"/>
        <a:ext cx="4252800" cy="2090521"/>
      </dsp:txXfrm>
    </dsp:sp>
    <dsp:sp modelId="{BD521B47-CC62-42A2-818D-B82675598480}">
      <dsp:nvSpPr>
        <dsp:cNvPr id="0" name=""/>
        <dsp:cNvSpPr/>
      </dsp:nvSpPr>
      <dsp:spPr>
        <a:xfrm>
          <a:off x="0" y="714"/>
          <a:ext cx="3532040" cy="27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4400" kern="1200" dirty="0" smtClean="0"/>
            <a:t>Case Study</a:t>
          </a:r>
          <a:endParaRPr lang="en-PH" sz="4400" kern="1200" dirty="0"/>
        </a:p>
      </dsp:txBody>
      <dsp:txXfrm>
        <a:off x="136068" y="136782"/>
        <a:ext cx="3259904" cy="2515225"/>
      </dsp:txXfrm>
    </dsp:sp>
    <dsp:sp modelId="{006106F8-55E1-4616-916F-D7719ED94BF0}">
      <dsp:nvSpPr>
        <dsp:cNvPr id="0" name=""/>
        <dsp:cNvSpPr/>
      </dsp:nvSpPr>
      <dsp:spPr>
        <a:xfrm>
          <a:off x="3532040" y="3066812"/>
          <a:ext cx="5298060" cy="27873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Substantive Process to theorize, Coding (depends on GT approach)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Product: Core Category and the Grounded Theory</a:t>
          </a:r>
          <a:endParaRPr lang="en-PH" sz="2000" kern="1200" dirty="0"/>
        </a:p>
      </dsp:txBody>
      <dsp:txXfrm>
        <a:off x="3532040" y="3415232"/>
        <a:ext cx="4252800" cy="2090521"/>
      </dsp:txXfrm>
    </dsp:sp>
    <dsp:sp modelId="{EA392934-812F-4E2F-9702-876EFFBBD691}">
      <dsp:nvSpPr>
        <dsp:cNvPr id="0" name=""/>
        <dsp:cNvSpPr/>
      </dsp:nvSpPr>
      <dsp:spPr>
        <a:xfrm>
          <a:off x="0" y="3066812"/>
          <a:ext cx="3532040" cy="278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4400" kern="1200" dirty="0" smtClean="0"/>
            <a:t>Grounded Theory</a:t>
          </a:r>
          <a:endParaRPr lang="en-PH" sz="4400" kern="1200" dirty="0"/>
        </a:p>
      </dsp:txBody>
      <dsp:txXfrm>
        <a:off x="136068" y="3202880"/>
        <a:ext cx="3259904" cy="25152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C9CF-27A3-400E-B819-49E17DAA3046}">
      <dsp:nvSpPr>
        <dsp:cNvPr id="0" name=""/>
        <dsp:cNvSpPr/>
      </dsp:nvSpPr>
      <dsp:spPr>
        <a:xfrm>
          <a:off x="-7145503" y="-1092253"/>
          <a:ext cx="8503419" cy="8503419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11392-ABDF-44B2-8936-496A8F4AF62B}">
      <dsp:nvSpPr>
        <dsp:cNvPr id="0" name=""/>
        <dsp:cNvSpPr/>
      </dsp:nvSpPr>
      <dsp:spPr>
        <a:xfrm>
          <a:off x="710437" y="485798"/>
          <a:ext cx="7387418" cy="9721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How do doctors experience and perceive the medical profession?</a:t>
          </a:r>
          <a:endParaRPr lang="en-PH" sz="2000" kern="1200" dirty="0"/>
        </a:p>
      </dsp:txBody>
      <dsp:txXfrm>
        <a:off x="710437" y="485798"/>
        <a:ext cx="7387418" cy="972101"/>
      </dsp:txXfrm>
    </dsp:sp>
    <dsp:sp modelId="{9A02A501-39AA-460A-B39B-30A9ADAE2CAF}">
      <dsp:nvSpPr>
        <dsp:cNvPr id="0" name=""/>
        <dsp:cNvSpPr/>
      </dsp:nvSpPr>
      <dsp:spPr>
        <a:xfrm>
          <a:off x="102874" y="364285"/>
          <a:ext cx="1215126" cy="1215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00F1-A9B8-4663-BE4C-E0D7289BBED2}">
      <dsp:nvSpPr>
        <dsp:cNvPr id="0" name=""/>
        <dsp:cNvSpPr/>
      </dsp:nvSpPr>
      <dsp:spPr>
        <a:xfrm>
          <a:off x="1267765" y="1944203"/>
          <a:ext cx="6830090" cy="9721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What are the interconnections of caring rituals of nurses in a burn unit?</a:t>
          </a:r>
          <a:endParaRPr lang="en-PH" sz="2000" kern="1200" dirty="0"/>
        </a:p>
      </dsp:txBody>
      <dsp:txXfrm>
        <a:off x="1267765" y="1944203"/>
        <a:ext cx="6830090" cy="972101"/>
      </dsp:txXfrm>
    </dsp:sp>
    <dsp:sp modelId="{8637ACF1-3A60-4936-B57A-E22BB57F35DE}">
      <dsp:nvSpPr>
        <dsp:cNvPr id="0" name=""/>
        <dsp:cNvSpPr/>
      </dsp:nvSpPr>
      <dsp:spPr>
        <a:xfrm>
          <a:off x="660202" y="1822690"/>
          <a:ext cx="1215126" cy="1215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C479F-41B8-49DE-A5AB-C60784EB10F6}">
      <dsp:nvSpPr>
        <dsp:cNvPr id="0" name=""/>
        <dsp:cNvSpPr/>
      </dsp:nvSpPr>
      <dsp:spPr>
        <a:xfrm>
          <a:off x="1267765" y="3402608"/>
          <a:ext cx="6830090" cy="9721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What are the facets of an oncology department that shape patients’ decision to undergo cancer treatment?</a:t>
          </a:r>
          <a:endParaRPr lang="en-PH" sz="2000" kern="1200" dirty="0"/>
        </a:p>
      </dsp:txBody>
      <dsp:txXfrm>
        <a:off x="1267765" y="3402608"/>
        <a:ext cx="6830090" cy="972101"/>
      </dsp:txXfrm>
    </dsp:sp>
    <dsp:sp modelId="{B6B4FA55-D9B2-4B26-8BAD-20F943D21FAD}">
      <dsp:nvSpPr>
        <dsp:cNvPr id="0" name=""/>
        <dsp:cNvSpPr/>
      </dsp:nvSpPr>
      <dsp:spPr>
        <a:xfrm>
          <a:off x="660202" y="3281095"/>
          <a:ext cx="1215126" cy="1215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261DC-6627-4E46-ACD2-7554BE0A21EE}">
      <dsp:nvSpPr>
        <dsp:cNvPr id="0" name=""/>
        <dsp:cNvSpPr/>
      </dsp:nvSpPr>
      <dsp:spPr>
        <a:xfrm>
          <a:off x="710437" y="4861013"/>
          <a:ext cx="7387418" cy="9721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6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(Why and…) How do patients participate in the conceptualization of their respective treatment regimens?</a:t>
          </a:r>
          <a:endParaRPr lang="en-PH" sz="2000" kern="1200" dirty="0"/>
        </a:p>
      </dsp:txBody>
      <dsp:txXfrm>
        <a:off x="710437" y="4861013"/>
        <a:ext cx="7387418" cy="972101"/>
      </dsp:txXfrm>
    </dsp:sp>
    <dsp:sp modelId="{8065FB95-26B0-4A59-93DA-23D93A659ABE}">
      <dsp:nvSpPr>
        <dsp:cNvPr id="0" name=""/>
        <dsp:cNvSpPr/>
      </dsp:nvSpPr>
      <dsp:spPr>
        <a:xfrm>
          <a:off x="102874" y="4739500"/>
          <a:ext cx="1215126" cy="1215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638714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875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566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Nomothetic—search for abstract universal principles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Idiographic—focus is on individuals</a:t>
            </a:r>
          </a:p>
        </p:txBody>
      </p:sp>
    </p:spTree>
    <p:extLst>
      <p:ext uri="{BB962C8B-B14F-4D97-AF65-F5344CB8AC3E}">
        <p14:creationId xmlns:p14="http://schemas.microsoft.com/office/powerpoint/2010/main" val="268386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349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023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154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59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728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3644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817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3656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2125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16348" y="2698812"/>
            <a:ext cx="3364992" cy="6661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b="1">
                <a:solidFill>
                  <a:srgbClr val="FF8600"/>
                </a:solidFill>
              </a:defRPr>
            </a:lvl1pPr>
            <a:lvl2pPr marL="0" indent="457200">
              <a:buClrTx/>
              <a:buSzTx/>
              <a:buFontTx/>
              <a:buNone/>
              <a:defRPr b="1">
                <a:solidFill>
                  <a:srgbClr val="FF8600"/>
                </a:solidFill>
              </a:defRPr>
            </a:lvl2pPr>
            <a:lvl3pPr marL="0" indent="914400">
              <a:buClrTx/>
              <a:buSzTx/>
              <a:buFontTx/>
              <a:buNone/>
              <a:defRPr b="1">
                <a:solidFill>
                  <a:srgbClr val="FF8600"/>
                </a:solidFill>
              </a:defRPr>
            </a:lvl3pPr>
            <a:lvl4pPr marL="0" indent="1371600">
              <a:buClrTx/>
              <a:buSzTx/>
              <a:buFontTx/>
              <a:buNone/>
              <a:defRPr b="1">
                <a:solidFill>
                  <a:srgbClr val="FF8600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FF8600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8600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8600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8600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8600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8600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8600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698424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75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03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9682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73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0128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803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47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2943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1CE19D-3F1D-49BE-9D82-D73047001EAA}" type="datetimeFigureOut">
              <a:rPr lang="en-PH" smtClean="0"/>
              <a:t>7/30/2015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5494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00_jpg_srz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ctrTitle"/>
          </p:nvPr>
        </p:nvSpPr>
        <p:spPr>
          <a:xfrm>
            <a:off x="292290" y="5158853"/>
            <a:ext cx="7315200" cy="14918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PH" sz="4800" dirty="0" smtClean="0">
                <a:solidFill>
                  <a:schemeClr val="tx1">
                    <a:lumMod val="95000"/>
                  </a:schemeClr>
                </a:solidFill>
              </a:rPr>
              <a:t>Qualitative Research: Methodologies?</a:t>
            </a:r>
            <a:endParaRPr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0" y="1173667"/>
            <a:ext cx="8570794" cy="3985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6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57200"/>
            <a:ext cx="73152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914401" y="299113"/>
            <a:ext cx="7315200" cy="1403413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PH" sz="4000" dirty="0">
                <a:solidFill>
                  <a:schemeClr val="tx1"/>
                </a:solidFill>
              </a:rPr>
              <a:t>What is correct science?  What is correct scientific research?</a:t>
            </a:r>
            <a:br>
              <a:rPr lang="en-PH" sz="4000" dirty="0">
                <a:solidFill>
                  <a:schemeClr val="tx1"/>
                </a:solidFill>
              </a:rPr>
            </a:br>
            <a:r>
              <a:rPr lang="en-PH" sz="4000" dirty="0">
                <a:solidFill>
                  <a:schemeClr val="tx1"/>
                </a:solidFill>
              </a:rPr>
              <a:t>COMPETING ORIENTATIONS IN SCIENCE</a:t>
            </a:r>
            <a:endParaRPr sz="4000" dirty="0">
              <a:solidFill>
                <a:schemeClr val="tx1"/>
              </a:solidFill>
            </a:endParaRPr>
          </a:p>
        </p:txBody>
      </p:sp>
      <p:grpSp>
        <p:nvGrpSpPr>
          <p:cNvPr id="126" name="Group 126"/>
          <p:cNvGrpSpPr/>
          <p:nvPr/>
        </p:nvGrpSpPr>
        <p:grpSpPr>
          <a:xfrm>
            <a:off x="914398" y="2919978"/>
            <a:ext cx="7315203" cy="3483432"/>
            <a:chOff x="-1" y="-1"/>
            <a:chExt cx="7315202" cy="3483431"/>
          </a:xfrm>
        </p:grpSpPr>
        <p:grpSp>
          <p:nvGrpSpPr>
            <p:cNvPr id="122" name="Group 122"/>
            <p:cNvGrpSpPr/>
            <p:nvPr/>
          </p:nvGrpSpPr>
          <p:grpSpPr>
            <a:xfrm>
              <a:off x="-1" y="-1"/>
              <a:ext cx="3483431" cy="3483431"/>
              <a:chOff x="0" y="0"/>
              <a:chExt cx="3483429" cy="3483429"/>
            </a:xfrm>
          </p:grpSpPr>
          <p:sp>
            <p:nvSpPr>
              <p:cNvPr id="120" name="Shape 120"/>
              <p:cNvSpPr/>
              <p:nvPr/>
            </p:nvSpPr>
            <p:spPr>
              <a:xfrm rot="10800000">
                <a:off x="0" y="0"/>
                <a:ext cx="3483429" cy="3483429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rgbClr val="838D9B"/>
              </a:solidFill>
              <a:ln w="19050" cap="flat">
                <a:solidFill>
                  <a:srgbClr val="FFFFFF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548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609600" y="1433938"/>
                <a:ext cx="2873829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548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4000" dirty="0" smtClean="0">
                    <a:solidFill>
                      <a:srgbClr val="FFFFFF"/>
                    </a:solidFill>
                  </a:rPr>
                  <a:t>Positivism</a:t>
                </a:r>
                <a:endParaRPr sz="4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>
              <a:off x="3831771" y="0"/>
              <a:ext cx="3483430" cy="3483430"/>
              <a:chOff x="0" y="0"/>
              <a:chExt cx="3483429" cy="3483429"/>
            </a:xfrm>
          </p:grpSpPr>
          <p:sp>
            <p:nvSpPr>
              <p:cNvPr id="123" name="Shape 123"/>
              <p:cNvSpPr/>
              <p:nvPr/>
            </p:nvSpPr>
            <p:spPr>
              <a:xfrm>
                <a:off x="0" y="0"/>
                <a:ext cx="3483429" cy="3483429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rgbClr val="838D9B"/>
              </a:solidFill>
              <a:ln w="19050" cap="flat">
                <a:solidFill>
                  <a:srgbClr val="FFFFFF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5485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0" y="1495494"/>
                <a:ext cx="2873829" cy="492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5485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200" dirty="0" err="1">
                    <a:solidFill>
                      <a:srgbClr val="FFFFFF"/>
                    </a:solidFill>
                  </a:rPr>
                  <a:t>Interpretivism</a:t>
                </a:r>
                <a:endParaRPr sz="3200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Positivism	</a:t>
            </a:r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566927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Positivist and </a:t>
            </a:r>
            <a:br>
              <a:rPr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sz="3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Interpretivist</a:t>
            </a:r>
            <a:r>
              <a:rPr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Divide (1)</a:t>
            </a:r>
          </a:p>
        </p:txBody>
      </p:sp>
      <p:sp>
        <p:nvSpPr>
          <p:cNvPr id="136" name="Shape 136"/>
          <p:cNvSpPr/>
          <p:nvPr/>
        </p:nvSpPr>
        <p:spPr>
          <a:xfrm>
            <a:off x="4721225" y="2394148"/>
            <a:ext cx="40417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spcBef>
                <a:spcPts val="400"/>
              </a:spcBef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 err="1">
                <a:solidFill>
                  <a:schemeClr val="tx1"/>
                </a:solidFill>
              </a:rPr>
              <a:t>Interpretivism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381000" y="3041649"/>
            <a:ext cx="4041775" cy="3552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Knowledge is based on phenomena that is directly observable	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The </a:t>
            </a:r>
            <a:r>
              <a:rPr sz="2000" dirty="0" smtClean="0">
                <a:solidFill>
                  <a:srgbClr val="FFFFFF"/>
                </a:solidFill>
              </a:rPr>
              <a:t>world </a:t>
            </a:r>
            <a:r>
              <a:rPr sz="2000" dirty="0">
                <a:solidFill>
                  <a:srgbClr val="FFFFFF"/>
                </a:solidFill>
              </a:rPr>
              <a:t>should be researched using the principles of natural science (such as experiments)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There is a stress on reliability and </a:t>
            </a:r>
            <a:r>
              <a:rPr sz="2000" i="1" dirty="0" err="1">
                <a:solidFill>
                  <a:srgbClr val="FFFFFF"/>
                </a:solidFill>
              </a:rPr>
              <a:t>generalisability</a:t>
            </a:r>
            <a:endParaRPr sz="2000" i="1" dirty="0">
              <a:solidFill>
                <a:srgbClr val="FFFFFF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4718050" y="3041649"/>
            <a:ext cx="4041775" cy="355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Knowledge is based on understanding interpretations and meanings that are not directly observable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The </a:t>
            </a:r>
            <a:r>
              <a:rPr sz="2000" dirty="0" smtClean="0">
                <a:solidFill>
                  <a:srgbClr val="FFFFFF"/>
                </a:solidFill>
              </a:rPr>
              <a:t>world </a:t>
            </a:r>
            <a:r>
              <a:rPr sz="2000" dirty="0">
                <a:solidFill>
                  <a:srgbClr val="FFFFFF"/>
                </a:solidFill>
              </a:rPr>
              <a:t>should be studied in its natural state (using participant observation and depth interviews) to understand naturally occurring behavior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There is a stress on validity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Positivism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713231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Positivist and </a:t>
            </a:r>
            <a:br>
              <a:rPr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sz="3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Interpretivist</a:t>
            </a:r>
            <a:r>
              <a:rPr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Divide (2</a:t>
            </a:r>
            <a:r>
              <a:rPr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en-PH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PH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PH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PH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721225" y="2394148"/>
            <a:ext cx="40417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spcBef>
                <a:spcPts val="400"/>
              </a:spcBef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 err="1">
                <a:solidFill>
                  <a:schemeClr val="tx1"/>
                </a:solidFill>
              </a:rPr>
              <a:t>Interpretivism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381000" y="3207223"/>
            <a:ext cx="4041775" cy="338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Explanation is achieved through the formulation of causal laws or law-like generalizations (nomothetic approach)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There is use of the </a:t>
            </a:r>
            <a:r>
              <a:rPr sz="2000" i="1" dirty="0" err="1">
                <a:solidFill>
                  <a:srgbClr val="FFFFFF"/>
                </a:solidFill>
              </a:rPr>
              <a:t>hypothetico</a:t>
            </a:r>
            <a:r>
              <a:rPr sz="2000" i="1" dirty="0">
                <a:solidFill>
                  <a:srgbClr val="FFFFFF"/>
                </a:solidFill>
              </a:rPr>
              <a:t>-deductive </a:t>
            </a:r>
            <a:r>
              <a:rPr sz="2000" dirty="0">
                <a:solidFill>
                  <a:srgbClr val="FFFFFF"/>
                </a:solidFill>
              </a:rPr>
              <a:t>method in which there is an emphasis on testing given theory</a:t>
            </a:r>
          </a:p>
        </p:txBody>
      </p:sp>
      <p:sp>
        <p:nvSpPr>
          <p:cNvPr id="144" name="Shape 144"/>
          <p:cNvSpPr/>
          <p:nvPr/>
        </p:nvSpPr>
        <p:spPr>
          <a:xfrm>
            <a:off x="4718050" y="3207223"/>
            <a:ext cx="4041775" cy="3387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Explanation is achieved through descriptions of social meanings/reasons and other dispositions to action (idiographic approach)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There is use of the </a:t>
            </a:r>
            <a:r>
              <a:rPr sz="2000" i="1" dirty="0">
                <a:solidFill>
                  <a:srgbClr val="FFFFFF"/>
                </a:solidFill>
              </a:rPr>
              <a:t>analytic-inductive</a:t>
            </a:r>
            <a:r>
              <a:rPr sz="2000" dirty="0">
                <a:solidFill>
                  <a:srgbClr val="FFFFFF"/>
                </a:solidFill>
              </a:rPr>
              <a:t> method in which theory is generated from the data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tx1"/>
                </a:solidFill>
              </a:rPr>
              <a:t>Positivism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 defTabSz="713231">
              <a:defRPr sz="1800">
                <a:solidFill>
                  <a:srgbClr val="000000"/>
                </a:solidFill>
              </a:defRPr>
            </a:pPr>
            <a:r>
              <a:rPr sz="2807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Positivist and </a:t>
            </a:r>
            <a:br>
              <a:rPr sz="2807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sz="2807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Interpretivist</a:t>
            </a:r>
            <a:r>
              <a:rPr sz="2807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Divide (3)</a:t>
            </a:r>
          </a:p>
        </p:txBody>
      </p:sp>
      <p:sp>
        <p:nvSpPr>
          <p:cNvPr id="150" name="Shape 150"/>
          <p:cNvSpPr/>
          <p:nvPr/>
        </p:nvSpPr>
        <p:spPr>
          <a:xfrm>
            <a:off x="4721225" y="2394148"/>
            <a:ext cx="40417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spcBef>
                <a:spcPts val="400"/>
              </a:spcBef>
              <a:defRPr sz="2000" b="1">
                <a:solidFill>
                  <a:srgbClr val="00206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 err="1">
                <a:solidFill>
                  <a:schemeClr val="tx1"/>
                </a:solidFill>
              </a:rPr>
              <a:t>Interpretivism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81000" y="3038673"/>
            <a:ext cx="4041775" cy="3555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▪"/>
            </a:pPr>
            <a:r>
              <a:rPr sz="2000" dirty="0">
                <a:solidFill>
                  <a:srgbClr val="FFFFFF"/>
                </a:solidFill>
              </a:rPr>
              <a:t>Methods imply researcher/respondent detachment in the objective collection of data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▪"/>
            </a:pPr>
            <a:r>
              <a:rPr sz="2000" dirty="0">
                <a:solidFill>
                  <a:srgbClr val="FFFFFF"/>
                </a:solidFill>
              </a:rPr>
              <a:t>Analysis is based on the statistical testing of given theories</a:t>
            </a:r>
          </a:p>
        </p:txBody>
      </p:sp>
      <p:sp>
        <p:nvSpPr>
          <p:cNvPr id="152" name="Shape 152"/>
          <p:cNvSpPr/>
          <p:nvPr/>
        </p:nvSpPr>
        <p:spPr>
          <a:xfrm>
            <a:off x="4718050" y="3038673"/>
            <a:ext cx="4041775" cy="3555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Methods imply insider approach—participation in life and culture of respondent/closeness of respondent and researcher in the joint construction of subjective data</a:t>
            </a:r>
          </a:p>
          <a:p>
            <a:pPr marL="228600" lvl="0" indent="-182879" algn="just">
              <a:spcBef>
                <a:spcPts val="400"/>
              </a:spcBef>
              <a:buClr>
                <a:srgbClr val="FF8600"/>
              </a:buClr>
              <a:buSzPct val="100000"/>
              <a:buFont typeface="Helvetica"/>
              <a:buChar char="•"/>
            </a:pPr>
            <a:r>
              <a:rPr sz="2000" dirty="0">
                <a:solidFill>
                  <a:srgbClr val="FFFFFF"/>
                </a:solidFill>
              </a:rPr>
              <a:t>Analysis is based on verbal, action and situation description from which theory evolves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381000" y="941696"/>
            <a:ext cx="8229600" cy="88710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Overarching Research Paradigms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210936"/>
            <a:ext cx="8001000" cy="454470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259307" y="497281"/>
            <a:ext cx="7315200" cy="11540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tx1"/>
                </a:solidFill>
              </a:rPr>
              <a:t>What is qualitative research?</a:t>
            </a:r>
          </a:p>
        </p:txBody>
      </p:sp>
      <p:sp>
        <p:nvSpPr>
          <p:cNvPr id="169" name="Shape 169"/>
          <p:cNvSpPr>
            <a:spLocks noGrp="1"/>
          </p:cNvSpPr>
          <p:nvPr>
            <p:ph idx="1"/>
          </p:nvPr>
        </p:nvSpPr>
        <p:spPr>
          <a:xfrm>
            <a:off x="259307" y="1501255"/>
            <a:ext cx="8284190" cy="4548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FF"/>
                </a:solidFill>
              </a:rPr>
              <a:t>“Qualitative research is a means for </a:t>
            </a:r>
            <a:r>
              <a:rPr sz="2400" i="1" dirty="0" smtClean="0">
                <a:solidFill>
                  <a:srgbClr val="FFFFFF"/>
                </a:solidFill>
              </a:rPr>
              <a:t>exploring</a:t>
            </a:r>
            <a:r>
              <a:rPr sz="2400" dirty="0" smtClean="0">
                <a:solidFill>
                  <a:srgbClr val="FFFFFF"/>
                </a:solidFill>
              </a:rPr>
              <a:t> and </a:t>
            </a:r>
            <a:r>
              <a:rPr sz="2400" i="1" dirty="0" smtClean="0">
                <a:solidFill>
                  <a:srgbClr val="FFFFFF"/>
                </a:solidFill>
              </a:rPr>
              <a:t>understanding</a:t>
            </a:r>
            <a:r>
              <a:rPr sz="2400" dirty="0" smtClean="0">
                <a:solidFill>
                  <a:srgbClr val="FFFFFF"/>
                </a:solidFill>
              </a:rPr>
              <a:t> the </a:t>
            </a:r>
            <a:r>
              <a:rPr sz="2400" i="1" dirty="0" smtClean="0">
                <a:solidFill>
                  <a:srgbClr val="FFFFFF"/>
                </a:solidFill>
              </a:rPr>
              <a:t>meaning</a:t>
            </a:r>
            <a:r>
              <a:rPr sz="2400" dirty="0" smtClean="0">
                <a:solidFill>
                  <a:srgbClr val="FFFFFF"/>
                </a:solidFill>
              </a:rPr>
              <a:t> individuals or groups ascribe to a social or human problem. The process of research involves </a:t>
            </a:r>
            <a:r>
              <a:rPr sz="2400" i="1" dirty="0" smtClean="0">
                <a:solidFill>
                  <a:srgbClr val="FFFFFF"/>
                </a:solidFill>
              </a:rPr>
              <a:t>emerging questions </a:t>
            </a:r>
            <a:r>
              <a:rPr sz="2400" dirty="0" smtClean="0">
                <a:solidFill>
                  <a:srgbClr val="FFFFFF"/>
                </a:solidFill>
              </a:rPr>
              <a:t>and </a:t>
            </a:r>
            <a:r>
              <a:rPr sz="2400" i="1" dirty="0" smtClean="0">
                <a:solidFill>
                  <a:srgbClr val="FFFFFF"/>
                </a:solidFill>
              </a:rPr>
              <a:t>procedures</a:t>
            </a:r>
            <a:r>
              <a:rPr sz="2400" dirty="0" smtClean="0">
                <a:solidFill>
                  <a:srgbClr val="FFFFFF"/>
                </a:solidFill>
              </a:rPr>
              <a:t>, data typically collected in the </a:t>
            </a:r>
            <a:r>
              <a:rPr sz="2400" i="1" dirty="0" smtClean="0">
                <a:solidFill>
                  <a:srgbClr val="FFFFFF"/>
                </a:solidFill>
              </a:rPr>
              <a:t>participant’s setting</a:t>
            </a:r>
            <a:r>
              <a:rPr sz="2400" dirty="0" smtClean="0">
                <a:solidFill>
                  <a:srgbClr val="FFFFFF"/>
                </a:solidFill>
              </a:rPr>
              <a:t>, data analysis </a:t>
            </a:r>
            <a:r>
              <a:rPr sz="2400" i="1" dirty="0" smtClean="0">
                <a:solidFill>
                  <a:srgbClr val="FFFFFF"/>
                </a:solidFill>
              </a:rPr>
              <a:t>inductively</a:t>
            </a:r>
            <a:r>
              <a:rPr sz="2400" dirty="0" smtClean="0">
                <a:solidFill>
                  <a:srgbClr val="FFFFFF"/>
                </a:solidFill>
              </a:rPr>
              <a:t> building from </a:t>
            </a:r>
            <a:r>
              <a:rPr sz="2400" i="1" dirty="0" smtClean="0">
                <a:solidFill>
                  <a:srgbClr val="FFFFFF"/>
                </a:solidFill>
              </a:rPr>
              <a:t>particulars to general themes</a:t>
            </a:r>
            <a:r>
              <a:rPr sz="2400" dirty="0" smtClean="0">
                <a:solidFill>
                  <a:srgbClr val="FFFFFF"/>
                </a:solidFill>
              </a:rPr>
              <a:t>, and the researcher making </a:t>
            </a:r>
            <a:r>
              <a:rPr sz="2400" i="1" dirty="0" smtClean="0">
                <a:solidFill>
                  <a:srgbClr val="FFFFFF"/>
                </a:solidFill>
              </a:rPr>
              <a:t>interpretations </a:t>
            </a:r>
            <a:r>
              <a:rPr sz="2400" dirty="0" smtClean="0">
                <a:solidFill>
                  <a:srgbClr val="FFFFFF"/>
                </a:solidFill>
              </a:rPr>
              <a:t>of the meaning of the data. The final written report has a </a:t>
            </a:r>
            <a:r>
              <a:rPr sz="2400" i="1" dirty="0" smtClean="0">
                <a:solidFill>
                  <a:srgbClr val="FFFFFF"/>
                </a:solidFill>
              </a:rPr>
              <a:t>flexible structure</a:t>
            </a:r>
            <a:r>
              <a:rPr sz="2400" dirty="0" smtClean="0">
                <a:solidFill>
                  <a:srgbClr val="FFFFFF"/>
                </a:solidFill>
              </a:rPr>
              <a:t>. Those who engage in this form of inquiry support a way of looking at research that honors an inductive style, a focus on individual meaning, and the importance of rendering the complexity of a situation” (Creswell, 2007).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477672" y="1026100"/>
            <a:ext cx="7315200" cy="11540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tx1"/>
                </a:solidFill>
              </a:rPr>
              <a:t>What is Qualitative Research</a:t>
            </a:r>
            <a:r>
              <a:rPr sz="4000" dirty="0" smtClean="0">
                <a:solidFill>
                  <a:schemeClr val="tx1"/>
                </a:solidFill>
              </a:rPr>
              <a:t>?</a:t>
            </a:r>
            <a:r>
              <a:rPr lang="en-PH" sz="4000" dirty="0" smtClean="0">
                <a:solidFill>
                  <a:schemeClr val="tx1"/>
                </a:solidFill>
              </a:rPr>
              <a:t/>
            </a:r>
            <a:br>
              <a:rPr lang="en-PH" sz="4000" dirty="0" smtClean="0">
                <a:solidFill>
                  <a:schemeClr val="tx1"/>
                </a:solidFill>
              </a:rPr>
            </a:br>
            <a:r>
              <a:rPr lang="en-PH" sz="4000" dirty="0">
                <a:solidFill>
                  <a:schemeClr val="tx1"/>
                </a:solidFill>
              </a:rPr>
              <a:t/>
            </a:r>
            <a:br>
              <a:rPr lang="en-PH" sz="4000" dirty="0">
                <a:solidFill>
                  <a:schemeClr val="tx1"/>
                </a:solidFill>
              </a:rPr>
            </a:b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78" name="Shape 178"/>
          <p:cNvSpPr>
            <a:spLocks noGrp="1"/>
          </p:cNvSpPr>
          <p:nvPr>
            <p:ph idx="1"/>
          </p:nvPr>
        </p:nvSpPr>
        <p:spPr>
          <a:xfrm>
            <a:off x="477671" y="2769832"/>
            <a:ext cx="8393373" cy="383568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spcBef>
                <a:spcPts val="500"/>
              </a:spcBef>
              <a:buChar char="❑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“A qualitative approach is one in which the inquirer often makes knowledge claims based primarily on </a:t>
            </a:r>
            <a:r>
              <a:rPr sz="2400" b="1" u="sng" dirty="0">
                <a:solidFill>
                  <a:srgbClr val="FFFFFF"/>
                </a:solidFill>
              </a:rPr>
              <a:t>constructivist perspectives</a:t>
            </a:r>
            <a:r>
              <a:rPr sz="2400" dirty="0">
                <a:solidFill>
                  <a:srgbClr val="FFFFFF"/>
                </a:solidFill>
              </a:rPr>
              <a:t> (i.e. the multiple meanings of individual experiences, meanings socially and historically constructed, with an intent of developing a theory or pattern) or </a:t>
            </a:r>
            <a:r>
              <a:rPr sz="2400" b="1" u="sng" dirty="0">
                <a:solidFill>
                  <a:srgbClr val="FFFFFF"/>
                </a:solidFill>
              </a:rPr>
              <a:t>advocacy/participatory perspectives</a:t>
            </a:r>
            <a:r>
              <a:rPr sz="2400" dirty="0">
                <a:solidFill>
                  <a:srgbClr val="FFFFFF"/>
                </a:solidFill>
              </a:rPr>
              <a:t> (i.e. political, issue-oriented, collaborative or change oriented) or both” (Creswell, 2003).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259308" y="971509"/>
            <a:ext cx="7315200" cy="115409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704087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1"/>
                </a:solidFill>
              </a:rPr>
              <a:t>Unlike most quantitative research, qualitative research typically doesn’t…</a:t>
            </a:r>
            <a:br>
              <a:rPr sz="2800" dirty="0">
                <a:solidFill>
                  <a:schemeClr val="tx1"/>
                </a:solidFill>
              </a:rPr>
            </a:b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idx="1"/>
          </p:nvPr>
        </p:nvSpPr>
        <p:spPr>
          <a:xfrm>
            <a:off x="259307" y="2402006"/>
            <a:ext cx="8352429" cy="4107975"/>
          </a:xfrm>
          <a:prstGeom prst="rect">
            <a:avLst/>
          </a:prstGeom>
        </p:spPr>
        <p:txBody>
          <a:bodyPr/>
          <a:lstStyle/>
          <a:p>
            <a:pPr marL="340359" lvl="0" indent="-294639">
              <a:lnSpc>
                <a:spcPct val="81000"/>
              </a:lnSpc>
              <a:spcBef>
                <a:spcPts val="6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Measure. (Ex: “What is the rate of graduation?”)</a:t>
            </a:r>
            <a:endParaRPr dirty="0">
              <a:solidFill>
                <a:srgbClr val="FFFFFF"/>
              </a:solidFill>
            </a:endParaRPr>
          </a:p>
          <a:p>
            <a:pPr marL="340359" lvl="0" indent="-294639">
              <a:lnSpc>
                <a:spcPct val="81000"/>
              </a:lnSpc>
              <a:spcBef>
                <a:spcPts val="6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Produce a quantified product (Ex: “86% of our students are satisfied with their learning experience.”)</a:t>
            </a:r>
            <a:endParaRPr dirty="0">
              <a:solidFill>
                <a:srgbClr val="FFFFFF"/>
              </a:solidFill>
            </a:endParaRPr>
          </a:p>
          <a:p>
            <a:pPr marL="340359" lvl="0" indent="-294639">
              <a:lnSpc>
                <a:spcPct val="81000"/>
              </a:lnSpc>
              <a:spcBef>
                <a:spcPts val="6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FFFFFF"/>
                </a:solidFill>
              </a:rPr>
              <a:t>Seek to establish a causal relationship. (Ex: “Summer attendance shortens time to degree.”)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286603" y="305938"/>
            <a:ext cx="7315200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1"/>
                </a:solidFill>
              </a:rPr>
              <a:t>Assumptions Underlying Qualitative Methods</a:t>
            </a:r>
            <a:br>
              <a:rPr sz="2400" dirty="0">
                <a:solidFill>
                  <a:schemeClr val="tx1"/>
                </a:solidFill>
              </a:rPr>
            </a:br>
            <a:r>
              <a:rPr sz="2400" dirty="0">
                <a:solidFill>
                  <a:schemeClr val="tx1"/>
                </a:solidFill>
              </a:rPr>
              <a:t>(CNHRI Resources, </a:t>
            </a:r>
            <a:r>
              <a:rPr sz="2400" dirty="0" err="1">
                <a:solidFill>
                  <a:schemeClr val="tx1"/>
                </a:solidFill>
              </a:rPr>
              <a:t>n.d.</a:t>
            </a:r>
            <a:r>
              <a:rPr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0" name="Shape 190"/>
          <p:cNvSpPr>
            <a:spLocks noGrp="1"/>
          </p:cNvSpPr>
          <p:nvPr>
            <p:ph idx="1"/>
          </p:nvPr>
        </p:nvSpPr>
        <p:spPr>
          <a:xfrm>
            <a:off x="286603" y="1419367"/>
            <a:ext cx="8297839" cy="51997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422" lvl="0" indent="-138988" algn="just" defTabSz="8686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multiple realities exist in any given situation -- the researcher’s, those of the individuals being investigated, and the reader or audience interpreting the results; these multiple perspectives, or voices, of informants (i.e., subjects) are included in the study;</a:t>
            </a:r>
          </a:p>
          <a:p>
            <a:pPr marL="182422" lvl="0" indent="-138988" algn="just" defTabSz="8686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the researcher interacts with those he studies and actively works to minimize the distance between the researcher and those being researched;</a:t>
            </a:r>
          </a:p>
          <a:p>
            <a:pPr marL="182422" lvl="0" indent="-138988" algn="just" defTabSz="8686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the researcher explicitly recognizes and acknowledges the value-laden nature of the research;</a:t>
            </a:r>
          </a:p>
          <a:p>
            <a:pPr marL="182422" lvl="0" indent="-138988" algn="just" defTabSz="8686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research is context-bound;</a:t>
            </a:r>
          </a:p>
          <a:p>
            <a:pPr marL="182422" lvl="0" indent="-138988" algn="just" defTabSz="8686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research is based on inductive forms of logic; categories of interest emerge from informants (subjects), rather than being identified a priori by the researcher;</a:t>
            </a:r>
          </a:p>
          <a:p>
            <a:pPr marL="182422" lvl="0" indent="-138988" algn="just" defTabSz="8686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the goal is to uncover and discover patterns or theories that help explain a phenomenon of interest; and</a:t>
            </a:r>
          </a:p>
          <a:p>
            <a:pPr marL="182422" lvl="0" indent="-138988" algn="just" defTabSz="8686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determinations of accuracy involve verifying the information with informants or "triangulating" among different sources of information (e.g., collecting information from different sources).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Qualitative Research: Are you in or out?</a:t>
            </a:r>
            <a:endParaRPr lang="en-PH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743094" cy="4593535"/>
          </a:xfrm>
        </p:spPr>
        <p:txBody>
          <a:bodyPr>
            <a:noAutofit/>
          </a:bodyPr>
          <a:lstStyle/>
          <a:p>
            <a:r>
              <a:rPr lang="en-PH" sz="1800" dirty="0" smtClean="0"/>
              <a:t>Honesty in the Caring Professions: Constructs and Life Stories of Selected Caring Professionals in Davao City</a:t>
            </a:r>
          </a:p>
          <a:p>
            <a:r>
              <a:rPr lang="en-PH" sz="1800" dirty="0" smtClean="0"/>
              <a:t>Cancer Treatment in Everyday Life: Rituals and Social Networks in an Oncology Department</a:t>
            </a:r>
          </a:p>
          <a:p>
            <a:r>
              <a:rPr lang="en-PH" sz="1800" dirty="0" smtClean="0"/>
              <a:t>Patient Involvement in Healthcare: A Systematic Grounded Theory</a:t>
            </a:r>
          </a:p>
          <a:p>
            <a:r>
              <a:rPr lang="en-PH" sz="1800" dirty="0" smtClean="0"/>
              <a:t>Having Mentally Handicapped Family Members: Conditions, Struggles and Sources of Hope of Selected Families</a:t>
            </a:r>
          </a:p>
          <a:p>
            <a:r>
              <a:rPr lang="en-PH" sz="1800" dirty="0" smtClean="0"/>
              <a:t>The Evolution of the RHRDCXI’s Vision and Mission: Stories and Perspectives from the Prime Movers</a:t>
            </a:r>
          </a:p>
          <a:p>
            <a:r>
              <a:rPr lang="en-PH" sz="1800" dirty="0" smtClean="0"/>
              <a:t>Empowering Communities through Participatory Healthcare: Multi-Sectoral Perspectives on Efficiency, Efficacy and Sustainability</a:t>
            </a:r>
          </a:p>
          <a:p>
            <a:endParaRPr lang="en-PH" sz="1800" dirty="0"/>
          </a:p>
        </p:txBody>
      </p:sp>
    </p:spTree>
    <p:extLst>
      <p:ext uri="{BB962C8B-B14F-4D97-AF65-F5344CB8AC3E}">
        <p14:creationId xmlns:p14="http://schemas.microsoft.com/office/powerpoint/2010/main" val="24589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609600" y="479965"/>
            <a:ext cx="7772400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 b="1">
                <a:solidFill>
                  <a:srgbClr val="7D8CA1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rgbClr val="7D8CA1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Characteristics of Quantitative and Qualitative Research in the Process of Research</a:t>
            </a:r>
          </a:p>
        </p:txBody>
      </p:sp>
      <p:sp>
        <p:nvSpPr>
          <p:cNvPr id="193" name="Shape 193"/>
          <p:cNvSpPr/>
          <p:nvPr/>
        </p:nvSpPr>
        <p:spPr>
          <a:xfrm>
            <a:off x="3200400" y="1295400"/>
            <a:ext cx="2667000" cy="731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 b="1">
                <a:solidFill>
                  <a:srgbClr val="1C03D7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rgbClr val="1C03D7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Steps in the Research Process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2895600" y="5181600"/>
            <a:ext cx="3124200" cy="457200"/>
            <a:chOff x="0" y="0"/>
            <a:chExt cx="3124200" cy="457200"/>
          </a:xfrm>
        </p:grpSpPr>
        <p:sp>
          <p:nvSpPr>
            <p:cNvPr id="194" name="Shape 194"/>
            <p:cNvSpPr/>
            <p:nvPr/>
          </p:nvSpPr>
          <p:spPr>
            <a:xfrm>
              <a:off x="0" y="0"/>
              <a:ext cx="3124200" cy="457200"/>
            </a:xfrm>
            <a:prstGeom prst="rect">
              <a:avLst/>
            </a:prstGeom>
            <a:solidFill>
              <a:srgbClr val="E5DD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191" y="42225"/>
              <a:ext cx="3097818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Analyze and Interpret Data</a:t>
              </a: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2895600" y="5867400"/>
            <a:ext cx="3124200" cy="457200"/>
            <a:chOff x="0" y="0"/>
            <a:chExt cx="3124200" cy="457200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3124200" cy="457200"/>
            </a:xfrm>
            <a:prstGeom prst="rect">
              <a:avLst/>
            </a:prstGeom>
            <a:solidFill>
              <a:srgbClr val="E5DD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381106" y="42225"/>
              <a:ext cx="2361988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Report and Evaluate</a:t>
              </a:r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2895600" y="4495800"/>
            <a:ext cx="3124200" cy="457200"/>
            <a:chOff x="0" y="0"/>
            <a:chExt cx="3124200" cy="457200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3124200" cy="457200"/>
            </a:xfrm>
            <a:prstGeom prst="rect">
              <a:avLst/>
            </a:prstGeom>
            <a:solidFill>
              <a:srgbClr val="E5DD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67042" y="42225"/>
              <a:ext cx="1790116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Collecting Data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2895600" y="3810000"/>
            <a:ext cx="3124200" cy="457200"/>
            <a:chOff x="0" y="0"/>
            <a:chExt cx="3124200" cy="457200"/>
          </a:xfrm>
        </p:grpSpPr>
        <p:sp>
          <p:nvSpPr>
            <p:cNvPr id="203" name="Shape 203"/>
            <p:cNvSpPr/>
            <p:nvPr/>
          </p:nvSpPr>
          <p:spPr>
            <a:xfrm>
              <a:off x="0" y="0"/>
              <a:ext cx="3124200" cy="457200"/>
            </a:xfrm>
            <a:prstGeom prst="rect">
              <a:avLst/>
            </a:prstGeom>
            <a:solidFill>
              <a:srgbClr val="E5DD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374037" y="42225"/>
              <a:ext cx="2376126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/>
              <a:r>
                <a: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Specifying</a:t>
              </a:r>
              <a:r>
                <a:rPr sz="2000" b="1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a Purpose</a:t>
              </a:r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2895600" y="3200400"/>
            <a:ext cx="3124200" cy="457200"/>
            <a:chOff x="0" y="0"/>
            <a:chExt cx="3124200" cy="457200"/>
          </a:xfrm>
        </p:grpSpPr>
        <p:sp>
          <p:nvSpPr>
            <p:cNvPr id="206" name="Shape 206"/>
            <p:cNvSpPr/>
            <p:nvPr/>
          </p:nvSpPr>
          <p:spPr>
            <a:xfrm>
              <a:off x="0" y="0"/>
              <a:ext cx="3124200" cy="457200"/>
            </a:xfrm>
            <a:prstGeom prst="rect">
              <a:avLst/>
            </a:prstGeom>
            <a:solidFill>
              <a:srgbClr val="E5DD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50981" y="42225"/>
              <a:ext cx="2822238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Reviewing the Literature</a:t>
              </a:r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2895600" y="2590800"/>
            <a:ext cx="3124200" cy="457200"/>
            <a:chOff x="0" y="0"/>
            <a:chExt cx="3124200" cy="457200"/>
          </a:xfrm>
        </p:grpSpPr>
        <p:sp>
          <p:nvSpPr>
            <p:cNvPr id="209" name="Shape 209"/>
            <p:cNvSpPr/>
            <p:nvPr/>
          </p:nvSpPr>
          <p:spPr>
            <a:xfrm>
              <a:off x="0" y="0"/>
              <a:ext cx="3124200" cy="457200"/>
            </a:xfrm>
            <a:prstGeom prst="rect">
              <a:avLst/>
            </a:prstGeom>
            <a:solidFill>
              <a:srgbClr val="E5DD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319963" y="42225"/>
              <a:ext cx="2484274" cy="372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effectLst/>
                </a:defRPr>
              </a:pPr>
              <a:r>
                <a:rPr sz="2000" b="1">
                  <a:solidFill>
                    <a:srgbClr val="05631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rPr>
                <a:t>Identifying a Problem</a:t>
              </a:r>
            </a:p>
          </p:txBody>
        </p:sp>
      </p:grpSp>
      <p:sp>
        <p:nvSpPr>
          <p:cNvPr id="212" name="Shape 212"/>
          <p:cNvSpPr/>
          <p:nvPr/>
        </p:nvSpPr>
        <p:spPr>
          <a:xfrm>
            <a:off x="533400" y="1219200"/>
            <a:ext cx="2209800" cy="731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 b="1">
                <a:solidFill>
                  <a:srgbClr val="1C03D7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rgbClr val="1C03D7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Quantitative Characteristics</a:t>
            </a:r>
          </a:p>
        </p:txBody>
      </p:sp>
      <p:sp>
        <p:nvSpPr>
          <p:cNvPr id="213" name="Shape 213"/>
          <p:cNvSpPr/>
          <p:nvPr/>
        </p:nvSpPr>
        <p:spPr>
          <a:xfrm>
            <a:off x="6096000" y="1219200"/>
            <a:ext cx="2209800" cy="731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 b="1">
                <a:solidFill>
                  <a:srgbClr val="1C03D7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400" b="1">
                <a:solidFill>
                  <a:srgbClr val="1C03D7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Qualitative Characteristics</a:t>
            </a:r>
          </a:p>
        </p:txBody>
      </p:sp>
      <p:sp>
        <p:nvSpPr>
          <p:cNvPr id="214" name="Shape 214"/>
          <p:cNvSpPr/>
          <p:nvPr/>
        </p:nvSpPr>
        <p:spPr>
          <a:xfrm>
            <a:off x="533400" y="2538413"/>
            <a:ext cx="2421804" cy="540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Description of trends and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Explanation Oriented</a:t>
            </a:r>
          </a:p>
        </p:txBody>
      </p:sp>
      <p:sp>
        <p:nvSpPr>
          <p:cNvPr id="215" name="Shape 215"/>
          <p:cNvSpPr/>
          <p:nvPr/>
        </p:nvSpPr>
        <p:spPr>
          <a:xfrm>
            <a:off x="5943600" y="2514600"/>
            <a:ext cx="3427413" cy="57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Exploratory/ Understanding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Central Phenomena</a:t>
            </a:r>
          </a:p>
        </p:txBody>
      </p:sp>
      <p:sp>
        <p:nvSpPr>
          <p:cNvPr id="216" name="Shape 216"/>
          <p:cNvSpPr/>
          <p:nvPr/>
        </p:nvSpPr>
        <p:spPr>
          <a:xfrm>
            <a:off x="457200" y="3124200"/>
            <a:ext cx="2895600" cy="54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Major Role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Justify Problem</a:t>
            </a:r>
          </a:p>
        </p:txBody>
      </p:sp>
      <p:sp>
        <p:nvSpPr>
          <p:cNvPr id="217" name="Shape 217"/>
          <p:cNvSpPr/>
          <p:nvPr/>
        </p:nvSpPr>
        <p:spPr>
          <a:xfrm>
            <a:off x="6003925" y="3109913"/>
            <a:ext cx="1554322" cy="540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Minor Role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Justify Problem</a:t>
            </a:r>
          </a:p>
        </p:txBody>
      </p:sp>
      <p:sp>
        <p:nvSpPr>
          <p:cNvPr id="218" name="Shape 218"/>
          <p:cNvSpPr/>
          <p:nvPr/>
        </p:nvSpPr>
        <p:spPr>
          <a:xfrm>
            <a:off x="381000" y="3733800"/>
            <a:ext cx="2895600" cy="54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Specific and Narrow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Measurable/Observable</a:t>
            </a:r>
          </a:p>
        </p:txBody>
      </p:sp>
      <p:sp>
        <p:nvSpPr>
          <p:cNvPr id="219" name="Shape 219"/>
          <p:cNvSpPr/>
          <p:nvPr/>
        </p:nvSpPr>
        <p:spPr>
          <a:xfrm>
            <a:off x="6019800" y="3733800"/>
            <a:ext cx="2895600" cy="54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General and Broad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Participants’ Experience</a:t>
            </a:r>
          </a:p>
        </p:txBody>
      </p:sp>
      <p:sp>
        <p:nvSpPr>
          <p:cNvPr id="220" name="Shape 220"/>
          <p:cNvSpPr/>
          <p:nvPr/>
        </p:nvSpPr>
        <p:spPr>
          <a:xfrm>
            <a:off x="457200" y="4341812"/>
            <a:ext cx="3276600" cy="76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Pre-determined Instruments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Numeric Data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Large numbers</a:t>
            </a:r>
          </a:p>
        </p:txBody>
      </p:sp>
      <p:sp>
        <p:nvSpPr>
          <p:cNvPr id="221" name="Shape 221"/>
          <p:cNvSpPr/>
          <p:nvPr/>
        </p:nvSpPr>
        <p:spPr>
          <a:xfrm>
            <a:off x="6019800" y="4343400"/>
            <a:ext cx="2362200" cy="76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Emerging Protocols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Text or image data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Small Number</a:t>
            </a:r>
          </a:p>
        </p:txBody>
      </p:sp>
      <p:sp>
        <p:nvSpPr>
          <p:cNvPr id="222" name="Shape 222"/>
          <p:cNvSpPr/>
          <p:nvPr/>
        </p:nvSpPr>
        <p:spPr>
          <a:xfrm>
            <a:off x="457200" y="5103812"/>
            <a:ext cx="3276600" cy="76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Statistical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Description of Trends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Comparisons/Predictions</a:t>
            </a:r>
          </a:p>
        </p:txBody>
      </p:sp>
      <p:sp>
        <p:nvSpPr>
          <p:cNvPr id="223" name="Shape 223"/>
          <p:cNvSpPr/>
          <p:nvPr/>
        </p:nvSpPr>
        <p:spPr>
          <a:xfrm>
            <a:off x="6019800" y="5105400"/>
            <a:ext cx="3276600" cy="76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Text Analysis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Description/Themes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Larger meanings of findings</a:t>
            </a:r>
          </a:p>
        </p:txBody>
      </p:sp>
      <p:sp>
        <p:nvSpPr>
          <p:cNvPr id="224" name="Shape 224"/>
          <p:cNvSpPr/>
          <p:nvPr/>
        </p:nvSpPr>
        <p:spPr>
          <a:xfrm>
            <a:off x="457200" y="5867400"/>
            <a:ext cx="2895600" cy="54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Standard and Fixed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Objective and Unbiased</a:t>
            </a:r>
          </a:p>
        </p:txBody>
      </p:sp>
      <p:sp>
        <p:nvSpPr>
          <p:cNvPr id="225" name="Shape 225"/>
          <p:cNvSpPr/>
          <p:nvPr/>
        </p:nvSpPr>
        <p:spPr>
          <a:xfrm>
            <a:off x="6019800" y="5867400"/>
            <a:ext cx="2895600" cy="54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Flexible and Emerging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Font typeface="Times New Roman"/>
              <a:buChar char="•"/>
            </a:pPr>
            <a:r>
              <a:rPr sz="1600" b="1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Reflexive and Biased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3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3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3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3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3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3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3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6" grpId="6" animBg="1" advAuto="0"/>
      <p:bldP spid="199" grpId="7" animBg="1" advAuto="0"/>
      <p:bldP spid="202" grpId="5" animBg="1" advAuto="0"/>
      <p:bldP spid="205" grpId="4" animBg="1" advAuto="0"/>
      <p:bldP spid="208" grpId="3" animBg="1" advAuto="0"/>
      <p:bldP spid="211" grpId="2" animBg="1" advAuto="0"/>
      <p:bldP spid="212" grpId="8" animBg="1" advAuto="0"/>
      <p:bldP spid="213" grpId="9" animBg="1" advAuto="0"/>
      <p:bldP spid="214" grpId="10" animBg="1" advAuto="0"/>
      <p:bldP spid="215" grpId="11" animBg="1" advAuto="0"/>
      <p:bldP spid="216" grpId="12" animBg="1" advAuto="0"/>
      <p:bldP spid="217" grpId="13" animBg="1" advAuto="0"/>
      <p:bldP spid="218" grpId="14" animBg="1" advAuto="0"/>
      <p:bldP spid="219" grpId="15" animBg="1" advAuto="0"/>
      <p:bldP spid="220" grpId="16" animBg="1" advAuto="0"/>
      <p:bldP spid="221" grpId="17" animBg="1" advAuto="0"/>
      <p:bldP spid="222" grpId="18" animBg="1" advAuto="0"/>
      <p:bldP spid="223" grpId="19" animBg="1" advAuto="0"/>
      <p:bldP spid="224" grpId="20" animBg="1" advAuto="0"/>
      <p:bldP spid="225" grpId="2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380999" y="1905000"/>
            <a:ext cx="4041775" cy="457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Quantitative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9144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Overall differences</a:t>
            </a:r>
          </a:p>
        </p:txBody>
      </p:sp>
      <p:sp>
        <p:nvSpPr>
          <p:cNvPr id="253" name="Shape 253"/>
          <p:cNvSpPr/>
          <p:nvPr/>
        </p:nvSpPr>
        <p:spPr>
          <a:xfrm>
            <a:off x="4718049" y="1986969"/>
            <a:ext cx="40417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spcBef>
                <a:spcPts val="400"/>
              </a:spcBef>
              <a:defRPr sz="2000" b="1">
                <a:solidFill>
                  <a:srgbClr val="FFFF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00"/>
                </a:solidFill>
              </a:rPr>
              <a:t>Qualitative</a:t>
            </a:r>
          </a:p>
        </p:txBody>
      </p:sp>
      <p:sp>
        <p:nvSpPr>
          <p:cNvPr id="254" name="Shape 254"/>
          <p:cNvSpPr/>
          <p:nvPr/>
        </p:nvSpPr>
        <p:spPr>
          <a:xfrm>
            <a:off x="381000" y="2708275"/>
            <a:ext cx="4041775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sz="2000" b="1" u="sng" dirty="0">
                <a:solidFill>
                  <a:srgbClr val="FFFFFF"/>
                </a:solidFill>
              </a:rPr>
              <a:t>Objective:</a:t>
            </a:r>
            <a:r>
              <a:rPr sz="2000" b="1" dirty="0">
                <a:solidFill>
                  <a:srgbClr val="FFFFFF"/>
                </a:solidFill>
              </a:rPr>
              <a:t>  </a:t>
            </a:r>
            <a:endParaRPr lang="en-PH" sz="2000" b="1" dirty="0" smtClean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lang="en-PH" sz="2000" b="1" dirty="0">
                <a:solidFill>
                  <a:srgbClr val="FFFFFF"/>
                </a:solidFill>
              </a:rPr>
              <a:t>	</a:t>
            </a:r>
            <a:r>
              <a:rPr sz="2000" b="1" dirty="0" smtClean="0">
                <a:solidFill>
                  <a:srgbClr val="FFFFFF"/>
                </a:solidFill>
              </a:rPr>
              <a:t>to </a:t>
            </a:r>
            <a:r>
              <a:rPr sz="2000" b="1" dirty="0">
                <a:solidFill>
                  <a:srgbClr val="FFFFFF"/>
                </a:solidFill>
              </a:rPr>
              <a:t>quantify sample findings and generalize these results to the population of interest</a:t>
            </a:r>
            <a:endParaRPr sz="2000" dirty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sz="2000" b="1" u="sng" dirty="0">
                <a:solidFill>
                  <a:srgbClr val="FFFFFF"/>
                </a:solidFill>
              </a:rPr>
              <a:t>Nature of Data:</a:t>
            </a:r>
            <a:r>
              <a:rPr sz="2000" b="1" dirty="0">
                <a:solidFill>
                  <a:srgbClr val="FFFFFF"/>
                </a:solidFill>
              </a:rPr>
              <a:t>  </a:t>
            </a:r>
            <a:endParaRPr lang="en-PH" sz="2000" b="1" dirty="0" smtClean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lang="en-PH" sz="2000" b="1" dirty="0">
                <a:solidFill>
                  <a:srgbClr val="FFFFFF"/>
                </a:solidFill>
              </a:rPr>
              <a:t>	</a:t>
            </a:r>
            <a:r>
              <a:rPr sz="2000" b="1" dirty="0" smtClean="0">
                <a:solidFill>
                  <a:srgbClr val="FFFFFF"/>
                </a:solidFill>
              </a:rPr>
              <a:t>mostly </a:t>
            </a:r>
            <a:r>
              <a:rPr sz="2000" b="1" dirty="0">
                <a:solidFill>
                  <a:srgbClr val="FFFFFF"/>
                </a:solidFill>
              </a:rPr>
              <a:t>numerical</a:t>
            </a:r>
            <a:endParaRPr sz="2000" dirty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sz="2000" b="1" u="sng" dirty="0">
                <a:solidFill>
                  <a:srgbClr val="FFFFFF"/>
                </a:solidFill>
              </a:rPr>
              <a:t>Sample:</a:t>
            </a:r>
            <a:r>
              <a:rPr sz="2000" b="1" dirty="0">
                <a:solidFill>
                  <a:srgbClr val="FFFFFF"/>
                </a:solidFill>
              </a:rPr>
              <a:t>  </a:t>
            </a:r>
            <a:endParaRPr lang="en-PH" sz="2000" b="1" dirty="0" smtClean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lang="en-PH" sz="2000" b="1" dirty="0">
                <a:solidFill>
                  <a:srgbClr val="FFFFFF"/>
                </a:solidFill>
              </a:rPr>
              <a:t>	</a:t>
            </a:r>
            <a:r>
              <a:rPr sz="2000" b="1" dirty="0" smtClean="0">
                <a:solidFill>
                  <a:srgbClr val="FFFFFF"/>
                </a:solidFill>
              </a:rPr>
              <a:t>large </a:t>
            </a:r>
            <a:r>
              <a:rPr sz="2000" b="1" dirty="0">
                <a:solidFill>
                  <a:srgbClr val="FFFFFF"/>
                </a:solidFill>
              </a:rPr>
              <a:t>number of representative cases</a:t>
            </a:r>
            <a:endParaRPr sz="2000" dirty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sz="2000" b="1" u="sng" dirty="0">
                <a:solidFill>
                  <a:srgbClr val="FFFFFF"/>
                </a:solidFill>
              </a:rPr>
              <a:t>Data Collection:</a:t>
            </a:r>
            <a:r>
              <a:rPr sz="2000" b="1" dirty="0">
                <a:solidFill>
                  <a:srgbClr val="FFFFFF"/>
                </a:solidFill>
              </a:rPr>
              <a:t>  </a:t>
            </a:r>
            <a:endParaRPr lang="en-PH" sz="2000" b="1" dirty="0" smtClean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lang="en-PH" sz="2000" b="1" dirty="0">
                <a:solidFill>
                  <a:srgbClr val="FFFFFF"/>
                </a:solidFill>
              </a:rPr>
              <a:t>	</a:t>
            </a:r>
            <a:r>
              <a:rPr sz="2000" b="1" dirty="0" smtClean="0">
                <a:solidFill>
                  <a:srgbClr val="FFFFFF"/>
                </a:solidFill>
              </a:rPr>
              <a:t>highly  </a:t>
            </a:r>
            <a:r>
              <a:rPr sz="2000" b="1" dirty="0">
                <a:solidFill>
                  <a:srgbClr val="FFFFFF"/>
                </a:solidFill>
              </a:rPr>
              <a:t>structured, standardized</a:t>
            </a:r>
            <a:endParaRPr sz="2000" dirty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sz="2000" b="1" u="sng" dirty="0">
                <a:solidFill>
                  <a:srgbClr val="FFFFFF"/>
                </a:solidFill>
              </a:rPr>
              <a:t>Data Analysis:</a:t>
            </a:r>
            <a:r>
              <a:rPr sz="2000" b="1" dirty="0">
                <a:solidFill>
                  <a:srgbClr val="FFFFFF"/>
                </a:solidFill>
              </a:rPr>
              <a:t>  </a:t>
            </a:r>
            <a:endParaRPr lang="en-PH" sz="2000" b="1" dirty="0" smtClean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lang="en-PH" sz="2000" b="1" dirty="0">
                <a:solidFill>
                  <a:srgbClr val="FFFFFF"/>
                </a:solidFill>
              </a:rPr>
              <a:t>	</a:t>
            </a:r>
            <a:r>
              <a:rPr sz="2000" b="1" dirty="0" smtClean="0">
                <a:solidFill>
                  <a:srgbClr val="FFFFFF"/>
                </a:solidFill>
              </a:rPr>
              <a:t>statistical</a:t>
            </a:r>
            <a:endParaRPr sz="2000" dirty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sz="2000" b="1" u="sng" dirty="0">
                <a:solidFill>
                  <a:srgbClr val="FFFFFF"/>
                </a:solidFill>
              </a:rPr>
              <a:t>Outcome:</a:t>
            </a:r>
            <a:r>
              <a:rPr sz="2000" b="1" dirty="0">
                <a:solidFill>
                  <a:srgbClr val="FFFFFF"/>
                </a:solidFill>
              </a:rPr>
              <a:t>  </a:t>
            </a:r>
            <a:endParaRPr lang="en-PH" sz="2000" b="1" dirty="0" smtClean="0">
              <a:solidFill>
                <a:srgbClr val="FFFFFF"/>
              </a:solidFill>
            </a:endParaRPr>
          </a:p>
          <a:p>
            <a:pPr marL="182879" lvl="0" indent="-137159" algn="l">
              <a:lnSpc>
                <a:spcPct val="81000"/>
              </a:lnSpc>
              <a:spcBef>
                <a:spcPts val="400"/>
              </a:spcBef>
            </a:pPr>
            <a:r>
              <a:rPr lang="en-PH" sz="2000" b="1" dirty="0">
                <a:solidFill>
                  <a:srgbClr val="FFFFFF"/>
                </a:solidFill>
              </a:rPr>
              <a:t>	</a:t>
            </a:r>
            <a:r>
              <a:rPr sz="2000" b="1" dirty="0" smtClean="0">
                <a:solidFill>
                  <a:srgbClr val="FFFFFF"/>
                </a:solidFill>
              </a:rPr>
              <a:t>recommend </a:t>
            </a:r>
            <a:r>
              <a:rPr sz="2000" b="1" dirty="0">
                <a:solidFill>
                  <a:srgbClr val="FFFFFF"/>
                </a:solidFill>
              </a:rPr>
              <a:t>a final course of action</a:t>
            </a:r>
          </a:p>
        </p:txBody>
      </p:sp>
      <p:sp>
        <p:nvSpPr>
          <p:cNvPr id="255" name="Shape 255"/>
          <p:cNvSpPr/>
          <p:nvPr/>
        </p:nvSpPr>
        <p:spPr>
          <a:xfrm>
            <a:off x="4718050" y="2708275"/>
            <a:ext cx="4041775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b="1" u="sng" dirty="0">
                <a:solidFill>
                  <a:srgbClr val="FFFFFF"/>
                </a:solidFill>
              </a:rPr>
              <a:t>Objective:</a:t>
            </a:r>
            <a:r>
              <a:rPr b="1" dirty="0">
                <a:solidFill>
                  <a:srgbClr val="FFFFFF"/>
                </a:solidFill>
              </a:rPr>
              <a:t>  </a:t>
            </a:r>
            <a:endParaRPr lang="en-PH" b="1" dirty="0" smtClean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lang="en-PH" b="1" dirty="0">
                <a:solidFill>
                  <a:srgbClr val="FFFFFF"/>
                </a:solidFill>
              </a:rPr>
              <a:t>	</a:t>
            </a:r>
            <a:r>
              <a:rPr b="1" dirty="0" smtClean="0">
                <a:solidFill>
                  <a:srgbClr val="FFFFFF"/>
                </a:solidFill>
              </a:rPr>
              <a:t>to </a:t>
            </a:r>
            <a:r>
              <a:rPr b="1" dirty="0">
                <a:solidFill>
                  <a:srgbClr val="FFFFFF"/>
                </a:solidFill>
              </a:rPr>
              <a:t>gain a deeper understanding of behaviors, inner thoughts &amp; feelings, and meanings</a:t>
            </a:r>
            <a:endParaRPr dirty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b="1" u="sng" dirty="0">
                <a:solidFill>
                  <a:srgbClr val="FFFFFF"/>
                </a:solidFill>
              </a:rPr>
              <a:t>Nature of Data:</a:t>
            </a:r>
            <a:r>
              <a:rPr b="1" dirty="0">
                <a:solidFill>
                  <a:srgbClr val="FFFFFF"/>
                </a:solidFill>
              </a:rPr>
              <a:t>  </a:t>
            </a:r>
            <a:endParaRPr lang="en-PH" b="1" dirty="0" smtClean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lang="en-PH" b="1" dirty="0">
                <a:solidFill>
                  <a:srgbClr val="FFFFFF"/>
                </a:solidFill>
              </a:rPr>
              <a:t>	</a:t>
            </a:r>
            <a:r>
              <a:rPr b="1" dirty="0" smtClean="0">
                <a:solidFill>
                  <a:srgbClr val="FFFFFF"/>
                </a:solidFill>
              </a:rPr>
              <a:t>“</a:t>
            </a:r>
            <a:r>
              <a:rPr b="1" dirty="0">
                <a:solidFill>
                  <a:srgbClr val="FFFFFF"/>
                </a:solidFill>
              </a:rPr>
              <a:t>soft data” such as words, audio, pictures, film   </a:t>
            </a:r>
            <a:endParaRPr dirty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b="1" u="sng" dirty="0">
                <a:solidFill>
                  <a:srgbClr val="FFFFFF"/>
                </a:solidFill>
              </a:rPr>
              <a:t>Sample:</a:t>
            </a:r>
            <a:r>
              <a:rPr b="1" dirty="0">
                <a:solidFill>
                  <a:srgbClr val="FFFFFF"/>
                </a:solidFill>
              </a:rPr>
              <a:t>  </a:t>
            </a:r>
            <a:endParaRPr lang="en-PH" b="1" dirty="0" smtClean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lang="en-PH" b="1" dirty="0">
                <a:solidFill>
                  <a:srgbClr val="FFFFFF"/>
                </a:solidFill>
              </a:rPr>
              <a:t>	</a:t>
            </a:r>
            <a:r>
              <a:rPr b="1" dirty="0" smtClean="0">
                <a:solidFill>
                  <a:srgbClr val="FFFFFF"/>
                </a:solidFill>
              </a:rPr>
              <a:t>small </a:t>
            </a:r>
            <a:r>
              <a:rPr b="1" dirty="0">
                <a:solidFill>
                  <a:srgbClr val="FFFFFF"/>
                </a:solidFill>
              </a:rPr>
              <a:t>samples, often judgment sampling</a:t>
            </a:r>
            <a:endParaRPr dirty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b="1" u="sng" dirty="0">
                <a:solidFill>
                  <a:srgbClr val="FFFFFF"/>
                </a:solidFill>
              </a:rPr>
              <a:t>Data Collection:  </a:t>
            </a:r>
            <a:endParaRPr lang="en-PH" b="1" u="sng" dirty="0" smtClean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lang="en-PH" b="1" dirty="0">
                <a:solidFill>
                  <a:srgbClr val="FFFFFF"/>
                </a:solidFill>
              </a:rPr>
              <a:t>	</a:t>
            </a:r>
            <a:r>
              <a:rPr b="1" dirty="0" smtClean="0">
                <a:solidFill>
                  <a:srgbClr val="FFFFFF"/>
                </a:solidFill>
              </a:rPr>
              <a:t>unstructured </a:t>
            </a:r>
            <a:r>
              <a:rPr b="1" dirty="0">
                <a:solidFill>
                  <a:srgbClr val="FFFFFF"/>
                </a:solidFill>
              </a:rPr>
              <a:t>or semi-structured   </a:t>
            </a:r>
            <a:endParaRPr dirty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b="1" u="sng" dirty="0">
                <a:solidFill>
                  <a:srgbClr val="FFFFFF"/>
                </a:solidFill>
              </a:rPr>
              <a:t>Data Analysis:</a:t>
            </a:r>
            <a:r>
              <a:rPr b="1" dirty="0">
                <a:solidFill>
                  <a:srgbClr val="FFFFFF"/>
                </a:solidFill>
              </a:rPr>
              <a:t>  </a:t>
            </a:r>
            <a:endParaRPr lang="en-PH" b="1" dirty="0" smtClean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lang="en-PH" b="1" dirty="0">
                <a:solidFill>
                  <a:srgbClr val="FFFFFF"/>
                </a:solidFill>
              </a:rPr>
              <a:t>	</a:t>
            </a:r>
            <a:r>
              <a:rPr b="1" dirty="0" smtClean="0">
                <a:solidFill>
                  <a:srgbClr val="FFFFFF"/>
                </a:solidFill>
              </a:rPr>
              <a:t>data </a:t>
            </a:r>
            <a:r>
              <a:rPr b="1" dirty="0">
                <a:solidFill>
                  <a:srgbClr val="FFFFFF"/>
                </a:solidFill>
              </a:rPr>
              <a:t>synthesis, interpretation, themes </a:t>
            </a:r>
            <a:endParaRPr dirty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b="1" u="sng" dirty="0">
                <a:solidFill>
                  <a:srgbClr val="FFFFFF"/>
                </a:solidFill>
              </a:rPr>
              <a:t>Outcome:</a:t>
            </a:r>
            <a:r>
              <a:rPr b="1" dirty="0">
                <a:solidFill>
                  <a:srgbClr val="FFFFFF"/>
                </a:solidFill>
              </a:rPr>
              <a:t>  </a:t>
            </a:r>
            <a:endParaRPr lang="en-PH" b="1" dirty="0" smtClean="0">
              <a:solidFill>
                <a:srgbClr val="FFFFFF"/>
              </a:solidFill>
            </a:endParaRPr>
          </a:p>
          <a:p>
            <a:pPr marL="256031" lvl="0" indent="-146304" algn="l">
              <a:lnSpc>
                <a:spcPct val="81000"/>
              </a:lnSpc>
              <a:spcBef>
                <a:spcPts val="400"/>
              </a:spcBef>
            </a:pPr>
            <a:r>
              <a:rPr lang="en-PH" b="1" dirty="0">
                <a:solidFill>
                  <a:srgbClr val="FFFFFF"/>
                </a:solidFill>
              </a:rPr>
              <a:t>	</a:t>
            </a:r>
            <a:r>
              <a:rPr b="1" dirty="0" smtClean="0">
                <a:solidFill>
                  <a:srgbClr val="FFFFFF"/>
                </a:solidFill>
              </a:rPr>
              <a:t>develop </a:t>
            </a:r>
            <a:r>
              <a:rPr b="1" dirty="0">
                <a:solidFill>
                  <a:srgbClr val="FFFFFF"/>
                </a:solidFill>
              </a:rPr>
              <a:t>an initial or deeper understanding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286603" y="1282890"/>
            <a:ext cx="7942997" cy="141592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When to use qualitative research?</a:t>
            </a:r>
            <a:br>
              <a:rPr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When the research topic is…</a:t>
            </a:r>
          </a:p>
        </p:txBody>
      </p:sp>
      <p:sp>
        <p:nvSpPr>
          <p:cNvPr id="258" name="Shape 258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32616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Clr>
                <a:srgbClr val="80716A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endParaRPr sz="4000" b="1" i="1" dirty="0">
              <a:solidFill>
                <a:schemeClr val="tx2"/>
              </a:solidFill>
            </a:endParaRPr>
          </a:p>
          <a:p>
            <a:pPr lvl="0">
              <a:lnSpc>
                <a:spcPct val="80000"/>
              </a:lnSpc>
              <a:spcBef>
                <a:spcPts val="800"/>
              </a:spcBef>
              <a:buClr>
                <a:srgbClr val="80716A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sz="4000" b="1" i="1" dirty="0">
                <a:solidFill>
                  <a:schemeClr val="tx2"/>
                </a:solidFill>
              </a:rPr>
              <a:t>Sensitive </a:t>
            </a:r>
            <a:endParaRPr sz="4000" dirty="0">
              <a:solidFill>
                <a:schemeClr val="tx2"/>
              </a:solidFill>
            </a:endParaRPr>
          </a:p>
          <a:p>
            <a:pPr lvl="0">
              <a:lnSpc>
                <a:spcPct val="80000"/>
              </a:lnSpc>
              <a:spcBef>
                <a:spcPts val="800"/>
              </a:spcBef>
              <a:buClr>
                <a:srgbClr val="80716A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sz="4000" b="1" i="1" dirty="0">
                <a:solidFill>
                  <a:schemeClr val="tx2"/>
                </a:solidFill>
              </a:rPr>
              <a:t>Complicated </a:t>
            </a:r>
            <a:endParaRPr sz="4000" dirty="0">
              <a:solidFill>
                <a:schemeClr val="tx2"/>
              </a:solidFill>
            </a:endParaRPr>
          </a:p>
          <a:p>
            <a:pPr lvl="0">
              <a:lnSpc>
                <a:spcPct val="80000"/>
              </a:lnSpc>
              <a:spcBef>
                <a:spcPts val="800"/>
              </a:spcBef>
              <a:buClr>
                <a:srgbClr val="80716A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sz="4000" b="1" i="1" dirty="0">
                <a:solidFill>
                  <a:schemeClr val="tx2"/>
                </a:solidFill>
              </a:rPr>
              <a:t>Non-measurable </a:t>
            </a:r>
            <a:endParaRPr sz="4000" dirty="0">
              <a:solidFill>
                <a:schemeClr val="tx2"/>
              </a:solidFill>
            </a:endParaRPr>
          </a:p>
          <a:p>
            <a:pPr lvl="0">
              <a:lnSpc>
                <a:spcPct val="80000"/>
              </a:lnSpc>
              <a:spcBef>
                <a:spcPts val="800"/>
              </a:spcBef>
              <a:buClr>
                <a:srgbClr val="80716A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sz="4000" b="1" i="1" dirty="0">
                <a:solidFill>
                  <a:schemeClr val="tx2"/>
                </a:solidFill>
              </a:rPr>
              <a:t>Concerned with interaction and/or process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914400" y="998805"/>
            <a:ext cx="7315200" cy="83764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PH" sz="3600" dirty="0" smtClean="0">
                <a:solidFill>
                  <a:schemeClr val="tx1"/>
                </a:solidFill>
              </a:rPr>
              <a:t>How am I going to accomplish qualitative research? Some QUESTIONS that need resolutions</a:t>
            </a:r>
            <a:endParaRPr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4151628"/>
              </p:ext>
            </p:extLst>
          </p:nvPr>
        </p:nvGraphicFramePr>
        <p:xfrm>
          <a:off x="573206" y="1856094"/>
          <a:ext cx="7902053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3600" dirty="0" smtClean="0"/>
              <a:t>Qualitative Research: Approaches and Techniques</a:t>
            </a:r>
            <a:endParaRPr lang="en-PH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581026"/>
              </p:ext>
            </p:extLst>
          </p:nvPr>
        </p:nvGraphicFramePr>
        <p:xfrm>
          <a:off x="341194" y="1705970"/>
          <a:ext cx="8447964" cy="494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06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767" y="138820"/>
            <a:ext cx="7055380" cy="884763"/>
          </a:xfrm>
        </p:spPr>
        <p:txBody>
          <a:bodyPr/>
          <a:lstStyle/>
          <a:p>
            <a:r>
              <a:rPr lang="en-PH" sz="4000" dirty="0" smtClean="0"/>
              <a:t>When to use a specific approach?</a:t>
            </a:r>
            <a:endParaRPr lang="en-PH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5180988"/>
              </p:ext>
            </p:extLst>
          </p:nvPr>
        </p:nvGraphicFramePr>
        <p:xfrm>
          <a:off x="443766" y="1569492"/>
          <a:ext cx="8236209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212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4511387"/>
              </p:ext>
            </p:extLst>
          </p:nvPr>
        </p:nvGraphicFramePr>
        <p:xfrm>
          <a:off x="157165" y="245660"/>
          <a:ext cx="8741176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16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3420373"/>
              </p:ext>
            </p:extLst>
          </p:nvPr>
        </p:nvGraphicFramePr>
        <p:xfrm>
          <a:off x="136477" y="504967"/>
          <a:ext cx="8830101" cy="585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044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777593"/>
              </p:ext>
            </p:extLst>
          </p:nvPr>
        </p:nvGraphicFramePr>
        <p:xfrm>
          <a:off x="723331" y="313899"/>
          <a:ext cx="8188657" cy="631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0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ctrTitle"/>
          </p:nvPr>
        </p:nvSpPr>
        <p:spPr>
          <a:xfrm>
            <a:off x="914400" y="2516623"/>
            <a:ext cx="7315200" cy="259502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8600"/>
                </a:solidFill>
              </a:rPr>
              <a:t>End of </a:t>
            </a:r>
            <a:r>
              <a:rPr lang="en-PH" sz="4800" dirty="0" smtClean="0">
                <a:solidFill>
                  <a:srgbClr val="FF8600"/>
                </a:solidFill>
              </a:rPr>
              <a:t>presentation</a:t>
            </a:r>
            <a:endParaRPr sz="4800" dirty="0">
              <a:solidFill>
                <a:srgbClr val="FF8600"/>
              </a:solidFill>
            </a:endParaRPr>
          </a:p>
        </p:txBody>
      </p:sp>
      <p:sp>
        <p:nvSpPr>
          <p:cNvPr id="340" name="Shape 340"/>
          <p:cNvSpPr>
            <a:spLocks noGrp="1"/>
          </p:cNvSpPr>
          <p:nvPr>
            <p:ph type="subTitle" idx="1"/>
          </p:nvPr>
        </p:nvSpPr>
        <p:spPr>
          <a:xfrm>
            <a:off x="914400" y="5166529"/>
            <a:ext cx="7315200" cy="1144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PH" dirty="0" smtClean="0"/>
              <a:t>Thank you for listening!</a:t>
            </a:r>
            <a:endParaRPr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115409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8600"/>
                </a:solidFill>
              </a:rPr>
              <a:t>Reality </a:t>
            </a:r>
            <a:r>
              <a:rPr sz="4000" dirty="0" smtClean="0">
                <a:solidFill>
                  <a:srgbClr val="FF8600"/>
                </a:solidFill>
              </a:rPr>
              <a:t>Check</a:t>
            </a:r>
            <a:r>
              <a:rPr lang="en-PH" sz="4000" dirty="0" smtClean="0">
                <a:solidFill>
                  <a:srgbClr val="FF8600"/>
                </a:solidFill>
              </a:rPr>
              <a:t>: Guilty as charged?</a:t>
            </a:r>
            <a:endParaRPr sz="4000" dirty="0">
              <a:solidFill>
                <a:srgbClr val="FF8600"/>
              </a:solidFill>
            </a:endParaRPr>
          </a:p>
        </p:txBody>
      </p:sp>
      <p:sp>
        <p:nvSpPr>
          <p:cNvPr id="55" name="Shape 55"/>
          <p:cNvSpPr>
            <a:spLocks noGrp="1"/>
          </p:cNvSpPr>
          <p:nvPr>
            <p:ph idx="1"/>
          </p:nvPr>
        </p:nvSpPr>
        <p:spPr>
          <a:xfrm>
            <a:off x="914400" y="2224584"/>
            <a:ext cx="7765576" cy="44082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buChar char="✓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Qualitative research </a:t>
            </a:r>
            <a:r>
              <a:rPr lang="en-PH" dirty="0" smtClean="0">
                <a:solidFill>
                  <a:srgbClr val="FFFFFF"/>
                </a:solidFill>
              </a:rPr>
              <a:t>is typically viewed as a research technique that complements mainstreamed quantitative methodologies.</a:t>
            </a:r>
            <a:endParaRPr dirty="0">
              <a:solidFill>
                <a:srgbClr val="FFFFFF"/>
              </a:solidFill>
            </a:endParaRPr>
          </a:p>
          <a:p>
            <a:pPr lvl="0" algn="just">
              <a:buChar char="✓"/>
              <a:defRPr sz="1800">
                <a:solidFill>
                  <a:srgbClr val="000000"/>
                </a:solidFill>
              </a:defRPr>
            </a:pPr>
            <a:r>
              <a:rPr lang="en-PH" dirty="0" smtClean="0">
                <a:solidFill>
                  <a:srgbClr val="FFFFFF"/>
                </a:solidFill>
              </a:rPr>
              <a:t>Researchers tend to teach qualitative research as a generic methodology that is devoid of variety.</a:t>
            </a:r>
            <a:endParaRPr dirty="0">
              <a:solidFill>
                <a:srgbClr val="FFFFFF"/>
              </a:solidFill>
            </a:endParaRPr>
          </a:p>
          <a:p>
            <a:pPr lvl="0" algn="just">
              <a:buChar char="✓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In the absence of specialists or practitioners in the field, students are forced to ‘</a:t>
            </a:r>
            <a:r>
              <a:rPr dirty="0" err="1">
                <a:solidFill>
                  <a:srgbClr val="FFFFFF"/>
                </a:solidFill>
              </a:rPr>
              <a:t>quantitize</a:t>
            </a:r>
            <a:r>
              <a:rPr dirty="0">
                <a:solidFill>
                  <a:srgbClr val="FFFFFF"/>
                </a:solidFill>
              </a:rPr>
              <a:t>’ topics that are more suitable for a qualitative approach.</a:t>
            </a:r>
          </a:p>
          <a:p>
            <a:pPr lvl="0" algn="just">
              <a:buChar char="✓"/>
              <a:defRPr sz="1800">
                <a:solidFill>
                  <a:srgbClr val="000000"/>
                </a:solidFill>
              </a:defRPr>
            </a:pPr>
            <a:r>
              <a:rPr lang="en-PH" dirty="0" smtClean="0">
                <a:solidFill>
                  <a:srgbClr val="FFFFFF"/>
                </a:solidFill>
              </a:rPr>
              <a:t>The philosophical foundations of scientific research are ignored given that qualitative and quantitative research are understood as methodologies.</a:t>
            </a:r>
            <a:endParaRPr dirty="0">
              <a:solidFill>
                <a:srgbClr val="FFFFFF"/>
              </a:solidFill>
            </a:endParaRPr>
          </a:p>
          <a:p>
            <a:pPr lvl="0" algn="just">
              <a:buChar char="✓"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Quantitative standards are used to evaluate the ‘quality’ of qualitative researches.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Before we start:</a:t>
            </a:r>
            <a:br>
              <a:rPr sz="3600">
                <a:solidFill>
                  <a:srgbClr val="FFFF00"/>
                </a:solidFill>
              </a:rPr>
            </a:br>
            <a:r>
              <a:rPr sz="3600">
                <a:solidFill>
                  <a:srgbClr val="FFFF00"/>
                </a:solidFill>
              </a:rPr>
              <a:t>Big QUESTIONS</a:t>
            </a:r>
          </a:p>
        </p:txBody>
      </p:sp>
      <p:sp>
        <p:nvSpPr>
          <p:cNvPr id="64" name="Shape 64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48056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56031" lvl="0" indent="-146304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  <a:p>
            <a:pPr marL="636015" lvl="0" indent="-526287">
              <a:lnSpc>
                <a:spcPct val="90000"/>
              </a:lnSpc>
              <a:spcBef>
                <a:spcPts val="800"/>
              </a:spcBef>
              <a:buClr>
                <a:srgbClr val="80716A"/>
              </a:buClr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3700" dirty="0" smtClean="0">
                <a:solidFill>
                  <a:srgbClr val="FFFFFF"/>
                </a:solidFill>
              </a:rPr>
              <a:t>What </a:t>
            </a:r>
            <a:r>
              <a:rPr sz="3700" dirty="0">
                <a:solidFill>
                  <a:srgbClr val="FFFFFF"/>
                </a:solidFill>
              </a:rPr>
              <a:t>is </a:t>
            </a:r>
            <a:r>
              <a:rPr sz="3700" i="1" dirty="0">
                <a:solidFill>
                  <a:srgbClr val="FFFFFF"/>
                </a:solidFill>
              </a:rPr>
              <a:t>qualitative research</a:t>
            </a:r>
            <a:r>
              <a:rPr sz="3700" dirty="0">
                <a:solidFill>
                  <a:srgbClr val="FFFFFF"/>
                </a:solidFill>
              </a:rPr>
              <a:t>?</a:t>
            </a:r>
            <a:endParaRPr dirty="0">
              <a:solidFill>
                <a:srgbClr val="FFFFFF"/>
              </a:solidFill>
            </a:endParaRPr>
          </a:p>
          <a:p>
            <a:pPr marL="636015" lvl="0" indent="-526287">
              <a:lnSpc>
                <a:spcPct val="90000"/>
              </a:lnSpc>
              <a:spcBef>
                <a:spcPts val="800"/>
              </a:spcBef>
              <a:buClr>
                <a:srgbClr val="80716A"/>
              </a:buClr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sz="3700" dirty="0">
                <a:solidFill>
                  <a:srgbClr val="FFFFFF"/>
                </a:solidFill>
              </a:rPr>
              <a:t>What </a:t>
            </a:r>
            <a:r>
              <a:rPr lang="en-PH" sz="3700" dirty="0" smtClean="0">
                <a:solidFill>
                  <a:srgbClr val="FFFFFF"/>
                </a:solidFill>
              </a:rPr>
              <a:t>are</a:t>
            </a:r>
            <a:r>
              <a:rPr sz="3700" dirty="0" smtClean="0">
                <a:solidFill>
                  <a:srgbClr val="FFFFFF"/>
                </a:solidFill>
              </a:rPr>
              <a:t> </a:t>
            </a:r>
            <a:r>
              <a:rPr sz="3700" dirty="0">
                <a:solidFill>
                  <a:srgbClr val="FFFFFF"/>
                </a:solidFill>
              </a:rPr>
              <a:t>the </a:t>
            </a:r>
            <a:r>
              <a:rPr sz="3700" i="1" dirty="0" smtClean="0">
                <a:solidFill>
                  <a:srgbClr val="FFFFFF"/>
                </a:solidFill>
              </a:rPr>
              <a:t>difference</a:t>
            </a:r>
            <a:r>
              <a:rPr lang="en-PH" sz="3700" i="1" dirty="0" smtClean="0">
                <a:solidFill>
                  <a:srgbClr val="FFFFFF"/>
                </a:solidFill>
              </a:rPr>
              <a:t>s</a:t>
            </a:r>
            <a:r>
              <a:rPr sz="3700" dirty="0" smtClean="0">
                <a:solidFill>
                  <a:srgbClr val="FFFFFF"/>
                </a:solidFill>
              </a:rPr>
              <a:t> </a:t>
            </a:r>
            <a:r>
              <a:rPr sz="3700" dirty="0">
                <a:solidFill>
                  <a:srgbClr val="FFFFFF"/>
                </a:solidFill>
              </a:rPr>
              <a:t>between quantitative and qualitative research</a:t>
            </a:r>
            <a:r>
              <a:rPr sz="3700" dirty="0" smtClean="0">
                <a:solidFill>
                  <a:srgbClr val="FFFFFF"/>
                </a:solidFill>
              </a:rPr>
              <a:t>?</a:t>
            </a:r>
            <a:endParaRPr lang="en-PH" sz="3700" dirty="0" smtClean="0">
              <a:solidFill>
                <a:srgbClr val="FFFFFF"/>
              </a:solidFill>
            </a:endParaRPr>
          </a:p>
          <a:p>
            <a:pPr marL="636015" lvl="0" indent="-526287">
              <a:lnSpc>
                <a:spcPct val="90000"/>
              </a:lnSpc>
              <a:spcBef>
                <a:spcPts val="800"/>
              </a:spcBef>
              <a:buClr>
                <a:srgbClr val="80716A"/>
              </a:buClr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lang="en-PH" sz="3700" dirty="0" smtClean="0">
                <a:solidFill>
                  <a:srgbClr val="FFFFFF"/>
                </a:solidFill>
              </a:rPr>
              <a:t>Is qualitative research </a:t>
            </a:r>
            <a:r>
              <a:rPr lang="en-PH" sz="3700" i="1" dirty="0" smtClean="0">
                <a:solidFill>
                  <a:srgbClr val="FFFFFF"/>
                </a:solidFill>
              </a:rPr>
              <a:t>a mere technique or method</a:t>
            </a:r>
            <a:r>
              <a:rPr lang="en-PH" sz="3700" dirty="0" smtClean="0">
                <a:solidFill>
                  <a:srgbClr val="FFFFFF"/>
                </a:solidFill>
              </a:rPr>
              <a:t> in accomplishing a scientific task?</a:t>
            </a:r>
          </a:p>
          <a:p>
            <a:pPr marL="636015" lvl="0" indent="-526287">
              <a:lnSpc>
                <a:spcPct val="90000"/>
              </a:lnSpc>
              <a:spcBef>
                <a:spcPts val="800"/>
              </a:spcBef>
              <a:buClr>
                <a:srgbClr val="80716A"/>
              </a:buClr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lang="en-PH" sz="3700" dirty="0" smtClean="0">
                <a:solidFill>
                  <a:srgbClr val="FFFFFF"/>
                </a:solidFill>
              </a:rPr>
              <a:t>What are the major </a:t>
            </a:r>
            <a:r>
              <a:rPr lang="en-PH" sz="3700" i="1" dirty="0" smtClean="0">
                <a:solidFill>
                  <a:srgbClr val="FFFFFF"/>
                </a:solidFill>
              </a:rPr>
              <a:t>qualitative research traditions</a:t>
            </a:r>
            <a:r>
              <a:rPr lang="en-PH" sz="3700" dirty="0" smtClean="0">
                <a:solidFill>
                  <a:srgbClr val="FFFFFF"/>
                </a:solidFill>
              </a:rPr>
              <a:t>?</a:t>
            </a:r>
          </a:p>
          <a:p>
            <a:pPr marL="636015" lvl="0" indent="-526287">
              <a:lnSpc>
                <a:spcPct val="90000"/>
              </a:lnSpc>
              <a:spcBef>
                <a:spcPts val="800"/>
              </a:spcBef>
              <a:buClr>
                <a:srgbClr val="80716A"/>
              </a:buClr>
              <a:buFont typeface="Georgia"/>
              <a:buChar char="•"/>
              <a:defRPr sz="1800">
                <a:solidFill>
                  <a:srgbClr val="000000"/>
                </a:solidFill>
              </a:defRPr>
            </a:pPr>
            <a:r>
              <a:rPr lang="en-PH" sz="3700" i="1" dirty="0" smtClean="0">
                <a:solidFill>
                  <a:srgbClr val="FFFFFF"/>
                </a:solidFill>
              </a:rPr>
              <a:t>When to use </a:t>
            </a:r>
            <a:r>
              <a:rPr lang="en-PH" sz="3700" dirty="0" smtClean="0">
                <a:solidFill>
                  <a:srgbClr val="FFFFFF"/>
                </a:solidFill>
              </a:rPr>
              <a:t>a specific qualitative research tradition?</a:t>
            </a:r>
            <a:endParaRPr sz="3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914400" y="873457"/>
            <a:ext cx="7315200" cy="914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8600"/>
                </a:solidFill>
              </a:rPr>
              <a:t>What is SCIENCE?</a:t>
            </a:r>
          </a:p>
        </p:txBody>
      </p:sp>
      <p:sp>
        <p:nvSpPr>
          <p:cNvPr id="76" name="Shape 76"/>
          <p:cNvSpPr>
            <a:spLocks noGrp="1"/>
          </p:cNvSpPr>
          <p:nvPr>
            <p:ph idx="1"/>
          </p:nvPr>
        </p:nvSpPr>
        <p:spPr>
          <a:xfrm>
            <a:off x="914400" y="1924334"/>
            <a:ext cx="7315200" cy="43850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“</a:t>
            </a:r>
            <a:r>
              <a:rPr sz="2400" dirty="0">
                <a:solidFill>
                  <a:srgbClr val="FFFFFF"/>
                </a:solidFill>
              </a:rPr>
              <a:t>Science is the systematic enterprise of gathering knowledge about the universe and organizing and condensing that knowledge into testable laws and theories” (American Physical Society, 1999).</a:t>
            </a:r>
          </a:p>
          <a:p>
            <a:pPr marL="0" lvl="0" indent="45719" algn="just">
              <a:buSzTx/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</a:endParaRPr>
          </a:p>
          <a:p>
            <a:pPr marL="265175" lvl="0" indent="-219455" algn="just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“Science is the pursuit and application of knowledge and understanding of the natural and social world following a systematic methodology based on evidence” (British Science Council).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5105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465327" lvl="0" indent="-355600">
              <a:lnSpc>
                <a:spcPct val="90000"/>
              </a:lnSpc>
              <a:spcBef>
                <a:spcPts val="600"/>
              </a:spcBef>
              <a:buClr>
                <a:srgbClr val="80716A"/>
              </a:buClr>
              <a:buSzPct val="100000"/>
              <a:buFont typeface="Helvetica"/>
              <a:buChar char="✓"/>
              <a:defRPr sz="1800" b="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Realities are objects</a:t>
            </a:r>
            <a:endParaRPr dirty="0">
              <a:solidFill>
                <a:srgbClr val="FFFFFF"/>
              </a:solidFill>
            </a:endParaRPr>
          </a:p>
          <a:p>
            <a:pPr marL="465327" lvl="0" indent="-355600">
              <a:lnSpc>
                <a:spcPct val="90000"/>
              </a:lnSpc>
              <a:spcBef>
                <a:spcPts val="600"/>
              </a:spcBef>
              <a:buClr>
                <a:srgbClr val="80716A"/>
              </a:buClr>
              <a:buSzPct val="100000"/>
              <a:buFont typeface="Helvetica"/>
              <a:buChar char="✓"/>
              <a:defRPr sz="1800" b="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Realities are explainable</a:t>
            </a:r>
            <a:endParaRPr dirty="0">
              <a:solidFill>
                <a:srgbClr val="FFFFFF"/>
              </a:solidFill>
            </a:endParaRPr>
          </a:p>
          <a:p>
            <a:pPr marL="465327" lvl="0" indent="-355600">
              <a:lnSpc>
                <a:spcPct val="90000"/>
              </a:lnSpc>
              <a:spcBef>
                <a:spcPts val="600"/>
              </a:spcBef>
              <a:buClr>
                <a:srgbClr val="80716A"/>
              </a:buClr>
              <a:buSzPct val="100000"/>
              <a:buFont typeface="Helvetica"/>
              <a:buChar char="✓"/>
              <a:defRPr sz="1800" b="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Regularities can be established</a:t>
            </a:r>
            <a:endParaRPr dirty="0">
              <a:solidFill>
                <a:srgbClr val="FFFFFF"/>
              </a:solidFill>
            </a:endParaRPr>
          </a:p>
          <a:p>
            <a:pPr marL="465327" lvl="0" indent="-355600">
              <a:lnSpc>
                <a:spcPct val="90000"/>
              </a:lnSpc>
              <a:spcBef>
                <a:spcPts val="600"/>
              </a:spcBef>
              <a:buClr>
                <a:srgbClr val="80716A"/>
              </a:buClr>
              <a:buSzPct val="100000"/>
              <a:buFont typeface="Helvetica"/>
              <a:buChar char="✓"/>
              <a:defRPr sz="1800" b="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The </a:t>
            </a:r>
            <a:r>
              <a:rPr sz="2500" i="1" dirty="0">
                <a:solidFill>
                  <a:srgbClr val="FFFFFF"/>
                </a:solidFill>
              </a:rPr>
              <a:t>knower</a:t>
            </a:r>
            <a:r>
              <a:rPr sz="2500" dirty="0">
                <a:solidFill>
                  <a:srgbClr val="FFFFFF"/>
                </a:solidFill>
              </a:rPr>
              <a:t> must be objective</a:t>
            </a:r>
            <a:endParaRPr dirty="0">
              <a:solidFill>
                <a:srgbClr val="FFFFFF"/>
              </a:solidFill>
            </a:endParaRPr>
          </a:p>
          <a:p>
            <a:pPr marL="465327" lvl="0" indent="-355600">
              <a:lnSpc>
                <a:spcPct val="90000"/>
              </a:lnSpc>
              <a:spcBef>
                <a:spcPts val="600"/>
              </a:spcBef>
              <a:buClr>
                <a:srgbClr val="80716A"/>
              </a:buClr>
              <a:buSzPct val="100000"/>
              <a:buFont typeface="Helvetica"/>
              <a:buChar char="✓"/>
              <a:defRPr sz="1800" b="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Realities are measurable</a:t>
            </a:r>
            <a:endParaRPr dirty="0">
              <a:solidFill>
                <a:srgbClr val="FFFFFF"/>
              </a:solidFill>
            </a:endParaRPr>
          </a:p>
          <a:p>
            <a:pPr marL="465327" lvl="0" indent="-355600">
              <a:lnSpc>
                <a:spcPct val="90000"/>
              </a:lnSpc>
              <a:spcBef>
                <a:spcPts val="600"/>
              </a:spcBef>
              <a:buClr>
                <a:srgbClr val="80716A"/>
              </a:buClr>
              <a:buSzPct val="100000"/>
              <a:buFont typeface="Helvetica"/>
              <a:buChar char="✓"/>
              <a:defRPr sz="1800" b="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Conformity to defined steps and procedures is a must</a:t>
            </a:r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-116006" y="155812"/>
            <a:ext cx="8382000" cy="609600"/>
          </a:xfrm>
          <a:prstGeom prst="rect">
            <a:avLst/>
          </a:prstGeom>
        </p:spPr>
        <p:txBody>
          <a:bodyPr/>
          <a:lstStyle/>
          <a:p>
            <a:pPr lvl="0" algn="ctr" defTabSz="429768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8600"/>
                </a:solidFill>
              </a:rPr>
              <a:t>Thus, mainstream science </a:t>
            </a:r>
            <a:br>
              <a:rPr sz="4000" dirty="0">
                <a:solidFill>
                  <a:srgbClr val="FF8600"/>
                </a:solidFill>
              </a:rPr>
            </a:br>
            <a:r>
              <a:rPr sz="4000" dirty="0">
                <a:solidFill>
                  <a:srgbClr val="FF8600"/>
                </a:solidFill>
              </a:rPr>
              <a:t>believes that…</a:t>
            </a:r>
          </a:p>
        </p:txBody>
      </p:sp>
      <p:pic>
        <p:nvPicPr>
          <p:cNvPr id="80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600199"/>
            <a:ext cx="3949890" cy="4746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648200" y="1828800"/>
            <a:ext cx="4038600" cy="4421875"/>
          </a:xfrm>
          <a:prstGeom prst="rect">
            <a:avLst/>
          </a:prstGeom>
        </p:spPr>
        <p:txBody>
          <a:bodyPr/>
          <a:lstStyle/>
          <a:p>
            <a:pPr marL="256031" lvl="0" indent="-210311">
              <a:spcBef>
                <a:spcPts val="5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Realities are interpreted (meanings are assigned)</a:t>
            </a:r>
          </a:p>
          <a:p>
            <a:pPr marL="256031" lvl="0" indent="-210311">
              <a:spcBef>
                <a:spcPts val="5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Realities are fluid/emergent</a:t>
            </a:r>
          </a:p>
          <a:p>
            <a:pPr marL="256031" lvl="0" indent="-210311">
              <a:spcBef>
                <a:spcPts val="5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Inquiry is political</a:t>
            </a:r>
          </a:p>
          <a:p>
            <a:pPr marL="256031" lvl="0" indent="-210311">
              <a:spcBef>
                <a:spcPts val="5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Realities are dynamic and hard to measure</a:t>
            </a:r>
          </a:p>
          <a:p>
            <a:pPr marL="256031" lvl="0" indent="-210311">
              <a:spcBef>
                <a:spcPts val="500"/>
              </a:spcBef>
              <a:buChar char="✓"/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Methods must be flexible in order to capture the dynamic character of realities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272955"/>
            <a:ext cx="8229600" cy="1323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8600"/>
                </a:solidFill>
              </a:rPr>
              <a:t>Reactions to ‘mainstream’ </a:t>
            </a:r>
            <a:r>
              <a:rPr sz="3200" dirty="0" smtClean="0">
                <a:solidFill>
                  <a:srgbClr val="FF8600"/>
                </a:solidFill>
              </a:rPr>
              <a:t>science</a:t>
            </a:r>
            <a:r>
              <a:rPr lang="en-PH" sz="3200" dirty="0" smtClean="0">
                <a:solidFill>
                  <a:srgbClr val="FF8600"/>
                </a:solidFill>
              </a:rPr>
              <a:t>: Reflections and Realizations</a:t>
            </a:r>
            <a:endParaRPr sz="3200" dirty="0">
              <a:solidFill>
                <a:srgbClr val="FF8600"/>
              </a:solidFill>
            </a:endParaRPr>
          </a:p>
        </p:txBody>
      </p:sp>
      <p:pic>
        <p:nvPicPr>
          <p:cNvPr id="84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182" y="1842654"/>
            <a:ext cx="3922284" cy="46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914400" y="3138986"/>
            <a:ext cx="3566160" cy="247024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Objective Existence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Objective stance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Theory testing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Structure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Quantification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Passivity</a:t>
            </a:r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15558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8600"/>
                </a:solidFill>
              </a:rPr>
              <a:t>What constitutes legitimate science?</a:t>
            </a:r>
          </a:p>
        </p:txBody>
      </p:sp>
      <p:sp>
        <p:nvSpPr>
          <p:cNvPr id="88" name="Shape 88"/>
          <p:cNvSpPr/>
          <p:nvPr/>
        </p:nvSpPr>
        <p:spPr>
          <a:xfrm>
            <a:off x="4681728" y="2743200"/>
            <a:ext cx="3566160" cy="359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88621" lvl="0" indent="-342900">
              <a:spcBef>
                <a:spcPts val="400"/>
              </a:spcBef>
              <a:buClr>
                <a:srgbClr val="FF8600"/>
              </a:buClr>
              <a:buSzPct val="10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FFFF"/>
                </a:solidFill>
              </a:rPr>
              <a:t>Interpretation</a:t>
            </a:r>
          </a:p>
          <a:p>
            <a:pPr marL="388621" lvl="0" indent="-342900">
              <a:spcBef>
                <a:spcPts val="400"/>
              </a:spcBef>
              <a:buClr>
                <a:srgbClr val="FF8600"/>
              </a:buClr>
              <a:buSzPct val="10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FFFF"/>
                </a:solidFill>
              </a:rPr>
              <a:t>Subjective-reflexive stance</a:t>
            </a:r>
          </a:p>
          <a:p>
            <a:pPr marL="388621" lvl="0" indent="-342900">
              <a:spcBef>
                <a:spcPts val="400"/>
              </a:spcBef>
              <a:buClr>
                <a:srgbClr val="FF8600"/>
              </a:buClr>
              <a:buSzPct val="10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FFFF"/>
                </a:solidFill>
              </a:rPr>
              <a:t>Exploratory</a:t>
            </a:r>
          </a:p>
          <a:p>
            <a:pPr marL="388621" lvl="0" indent="-342900">
              <a:spcBef>
                <a:spcPts val="400"/>
              </a:spcBef>
              <a:buClr>
                <a:srgbClr val="FF8600"/>
              </a:buClr>
              <a:buSzPct val="10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FFFF"/>
                </a:solidFill>
              </a:rPr>
              <a:t>Emergent</a:t>
            </a:r>
          </a:p>
          <a:p>
            <a:pPr marL="388621" lvl="0" indent="-342900">
              <a:spcBef>
                <a:spcPts val="400"/>
              </a:spcBef>
              <a:buClr>
                <a:srgbClr val="FF8600"/>
              </a:buClr>
              <a:buSzPct val="10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FFFF"/>
                </a:solidFill>
              </a:rPr>
              <a:t>Understand realities as they are (interpreted)</a:t>
            </a:r>
          </a:p>
          <a:p>
            <a:pPr marL="388621" lvl="0" indent="-342900">
              <a:spcBef>
                <a:spcPts val="400"/>
              </a:spcBef>
              <a:buClr>
                <a:srgbClr val="FF8600"/>
              </a:buClr>
              <a:buSzPct val="100000"/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FFFFFF"/>
                </a:solidFill>
              </a:rPr>
              <a:t>Active Involvement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914400" y="3425589"/>
            <a:ext cx="2511188" cy="28837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Paradigmatic…anchored on certain </a:t>
            </a:r>
            <a:r>
              <a:rPr lang="en-PH" sz="2800" dirty="0" smtClean="0">
                <a:solidFill>
                  <a:srgbClr val="FFFFFF"/>
                </a:solidFill>
              </a:rPr>
              <a:t>crisscrossing </a:t>
            </a:r>
            <a:r>
              <a:rPr sz="2800" dirty="0" smtClean="0">
                <a:solidFill>
                  <a:srgbClr val="FFFFFF"/>
                </a:solidFill>
              </a:rPr>
              <a:t>philosophical </a:t>
            </a:r>
            <a:r>
              <a:rPr sz="2800" dirty="0">
                <a:solidFill>
                  <a:srgbClr val="FFFFFF"/>
                </a:solidFill>
              </a:rPr>
              <a:t>and theoretical </a:t>
            </a:r>
            <a:r>
              <a:rPr sz="2800" dirty="0" smtClean="0">
                <a:solidFill>
                  <a:srgbClr val="FFFFFF"/>
                </a:solidFill>
              </a:rPr>
              <a:t>frame</a:t>
            </a:r>
            <a:r>
              <a:rPr lang="en-PH" sz="2800" dirty="0" smtClean="0">
                <a:solidFill>
                  <a:srgbClr val="FFFFFF"/>
                </a:solidFill>
              </a:rPr>
              <a:t>s</a:t>
            </a:r>
            <a:r>
              <a:rPr sz="2800" dirty="0" smtClean="0">
                <a:solidFill>
                  <a:srgbClr val="FFFFFF"/>
                </a:solidFill>
              </a:rPr>
              <a:t>.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8600"/>
                </a:solidFill>
              </a:rPr>
              <a:t>Science is…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3867912" y="1676400"/>
            <a:ext cx="4590289" cy="4600755"/>
            <a:chOff x="0" y="0"/>
            <a:chExt cx="4876800" cy="4600754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4876800" cy="4600755"/>
            </a:xfrm>
            <a:prstGeom prst="rect">
              <a:avLst/>
            </a:prstGeom>
            <a:solidFill>
              <a:srgbClr val="D2610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93" name="image5.jpeg"/>
            <p:cNvPicPr/>
            <p:nvPr/>
          </p:nvPicPr>
          <p:blipFill>
            <a:blip r:embed="rId2">
              <a:extLst/>
            </a:blip>
            <a:srcRect l="10037" r="10036"/>
            <a:stretch>
              <a:fillRect/>
            </a:stretch>
          </p:blipFill>
          <p:spPr>
            <a:xfrm>
              <a:off x="0" y="0"/>
              <a:ext cx="4876801" cy="460075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30000" endPos="40000" dir="5400000" sy="-100000" algn="bl" rotWithShape="0"/>
            </a:effectLst>
          </p:spPr>
        </p:pic>
      </p:grp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838D9B"/>
          </a:solidFill>
          <a:prstDash val="solid"/>
          <a:bevel/>
        </a:ln>
        <a:effectLst>
          <a:outerShdw blurRad="50800" dist="38100" dir="5400000" rotWithShape="0">
            <a:srgbClr val="000000">
              <a:alpha val="4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838D9B"/>
          </a:solidFill>
          <a:prstDash val="solid"/>
          <a:bevel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</TotalTime>
  <Words>1639</Words>
  <Application>Microsoft Office PowerPoint</Application>
  <PresentationFormat>On-screen Show (4:3)</PresentationFormat>
  <Paragraphs>215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Avenir Book</vt:lpstr>
      <vt:lpstr>Calibri</vt:lpstr>
      <vt:lpstr>Century Gothic</vt:lpstr>
      <vt:lpstr>Georgia</vt:lpstr>
      <vt:lpstr>Helvetica</vt:lpstr>
      <vt:lpstr>Lucida Handwriting</vt:lpstr>
      <vt:lpstr>Times New Roman</vt:lpstr>
      <vt:lpstr>Wingdings</vt:lpstr>
      <vt:lpstr>Wingdings 3</vt:lpstr>
      <vt:lpstr>Ion</vt:lpstr>
      <vt:lpstr>Qualitative Research: Methodologies?</vt:lpstr>
      <vt:lpstr>Qualitative Research: Are you in or out?</vt:lpstr>
      <vt:lpstr>Reality Check: Guilty as charged?</vt:lpstr>
      <vt:lpstr>Before we start: Big QUESTIONS</vt:lpstr>
      <vt:lpstr>What is SCIENCE?</vt:lpstr>
      <vt:lpstr>Thus, mainstream science  believes that…</vt:lpstr>
      <vt:lpstr>Reactions to ‘mainstream’ science: Reflections and Realizations</vt:lpstr>
      <vt:lpstr>What constitutes legitimate science?</vt:lpstr>
      <vt:lpstr>Science is…</vt:lpstr>
      <vt:lpstr>PowerPoint Presentation</vt:lpstr>
      <vt:lpstr>What is correct science?  What is correct scientific research? COMPETING ORIENTATIONS IN SCIENCE</vt:lpstr>
      <vt:lpstr>The Positivist and  Interpretivist Divide (1)</vt:lpstr>
      <vt:lpstr>The Positivist and  Interpretivist Divide (2)  </vt:lpstr>
      <vt:lpstr>The Positivist and  Interpretivist Divide (3)</vt:lpstr>
      <vt:lpstr>Overarching Research Paradigms</vt:lpstr>
      <vt:lpstr>What is qualitative research?</vt:lpstr>
      <vt:lpstr>What is Qualitative Research?  </vt:lpstr>
      <vt:lpstr>Unlike most quantitative research, qualitative research typically doesn’t… </vt:lpstr>
      <vt:lpstr>Assumptions Underlying Qualitative Methods (CNHRI Resources, n.d.)</vt:lpstr>
      <vt:lpstr>PowerPoint Presentation</vt:lpstr>
      <vt:lpstr>Overall differences</vt:lpstr>
      <vt:lpstr>When to use qualitative research? When the research topic is…</vt:lpstr>
      <vt:lpstr>How am I going to accomplish qualitative research? Some QUESTIONS that need resolutions</vt:lpstr>
      <vt:lpstr>Qualitative Research: Approaches and Techniques</vt:lpstr>
      <vt:lpstr>When to use a specific approach?</vt:lpstr>
      <vt:lpstr>PowerPoint Presentation</vt:lpstr>
      <vt:lpstr>PowerPoint Presentation</vt:lpstr>
      <vt:lpstr>PowerPoint Presentation</vt:lpstr>
      <vt:lpstr>End of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Research: Philosophy and Fundamentals</dc:title>
  <dc:creator>Ej Sabado</dc:creator>
  <cp:lastModifiedBy>Ej Sabado</cp:lastModifiedBy>
  <cp:revision>23</cp:revision>
  <dcterms:modified xsi:type="dcterms:W3CDTF">2015-07-29T23:27:36Z</dcterms:modified>
</cp:coreProperties>
</file>